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Proxima Nova"/>
      <p:regular r:id="rId79"/>
      <p:bold r:id="rId80"/>
      <p:italic r:id="rId81"/>
      <p:boldItalic r:id="rId82"/>
    </p:embeddedFont>
    <p:embeddedFont>
      <p:font typeface="Montserrat"/>
      <p:bold r:id="rId83"/>
      <p:boldItalic r:id="rId84"/>
    </p:embeddedFont>
    <p:embeddedFont>
      <p:font typeface="Lato"/>
      <p:regular r:id="rId85"/>
      <p:bold r:id="rId86"/>
      <p:italic r:id="rId87"/>
      <p:boldItalic r:id="rId88"/>
    </p:embeddedFont>
    <p:embeddedFont>
      <p:font typeface="Lato Light"/>
      <p:regular r:id="rId89"/>
      <p:bold r:id="rId90"/>
      <p:italic r:id="rId91"/>
      <p:boldItalic r:id="rId92"/>
    </p:embeddedFont>
    <p:embeddedFont>
      <p:font typeface="Source Code Pro"/>
      <p:regular r:id="rId93"/>
      <p:bold r:id="rId94"/>
      <p:italic r:id="rId95"/>
      <p:boldItalic r:id="rId96"/>
    </p:embeddedFont>
    <p:embeddedFont>
      <p:font typeface="Oswald"/>
      <p:regular r:id="rId97"/>
      <p:bold r:id="rId98"/>
    </p:embeddedFont>
    <p:embeddedFont>
      <p:font typeface="Merriweather"/>
      <p:regular r:id="rId99"/>
      <p:bold r:id="rId100"/>
      <p:italic r:id="rId101"/>
      <p:boldItalic r:id="rId102"/>
    </p:embeddedFont>
    <p:embeddedFont>
      <p:font typeface="Open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6" Type="http://schemas.openxmlformats.org/officeDocument/2006/relationships/font" Target="fonts/OpenSans-boldItalic.fntdata"/><Relationship Id="rId105" Type="http://schemas.openxmlformats.org/officeDocument/2006/relationships/font" Target="fonts/OpenSans-italic.fntdata"/><Relationship Id="rId104" Type="http://schemas.openxmlformats.org/officeDocument/2006/relationships/font" Target="fonts/OpenSans-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OpenSans-regular.fntdata"/><Relationship Id="rId102" Type="http://schemas.openxmlformats.org/officeDocument/2006/relationships/font" Target="fonts/Merriweather-boldItalic.fntdata"/><Relationship Id="rId101" Type="http://schemas.openxmlformats.org/officeDocument/2006/relationships/font" Target="fonts/Merriweather-italic.fntdata"/><Relationship Id="rId100" Type="http://schemas.openxmlformats.org/officeDocument/2006/relationships/font" Target="fonts/Merriweather-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SourceCodePro-italic.fntdata"/><Relationship Id="rId94" Type="http://schemas.openxmlformats.org/officeDocument/2006/relationships/font" Target="fonts/SourceCodePro-bold.fntdata"/><Relationship Id="rId97" Type="http://schemas.openxmlformats.org/officeDocument/2006/relationships/font" Target="fonts/Oswald-regular.fntdata"/><Relationship Id="rId96" Type="http://schemas.openxmlformats.org/officeDocument/2006/relationships/font" Target="fonts/SourceCodePro-boldItalic.fntdata"/><Relationship Id="rId11" Type="http://schemas.openxmlformats.org/officeDocument/2006/relationships/slide" Target="slides/slide6.xml"/><Relationship Id="rId99" Type="http://schemas.openxmlformats.org/officeDocument/2006/relationships/font" Target="fonts/Merriweather-regular.fntdata"/><Relationship Id="rId10" Type="http://schemas.openxmlformats.org/officeDocument/2006/relationships/slide" Target="slides/slide5.xml"/><Relationship Id="rId98"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LatoLight-italic.fntdata"/><Relationship Id="rId90" Type="http://schemas.openxmlformats.org/officeDocument/2006/relationships/font" Target="fonts/LatoLight-bold.fntdata"/><Relationship Id="rId93" Type="http://schemas.openxmlformats.org/officeDocument/2006/relationships/font" Target="fonts/SourceCodePro-regular.fntdata"/><Relationship Id="rId92" Type="http://schemas.openxmlformats.org/officeDocument/2006/relationships/font" Target="fonts/LatoLight-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Montserrat-boldItalic.fntdata"/><Relationship Id="rId83" Type="http://schemas.openxmlformats.org/officeDocument/2006/relationships/font" Target="fonts/Montserrat-bold.fntdata"/><Relationship Id="rId86" Type="http://schemas.openxmlformats.org/officeDocument/2006/relationships/font" Target="fonts/Lato-bold.fntdata"/><Relationship Id="rId85" Type="http://schemas.openxmlformats.org/officeDocument/2006/relationships/font" Target="fonts/Lato-regular.fntdata"/><Relationship Id="rId88" Type="http://schemas.openxmlformats.org/officeDocument/2006/relationships/font" Target="fonts/Lato-boldItalic.fntdata"/><Relationship Id="rId87" Type="http://schemas.openxmlformats.org/officeDocument/2006/relationships/font" Target="fonts/Lato-italic.fntdata"/><Relationship Id="rId89" Type="http://schemas.openxmlformats.org/officeDocument/2006/relationships/font" Target="fonts/LatoLight-regular.fntdata"/><Relationship Id="rId80" Type="http://schemas.openxmlformats.org/officeDocument/2006/relationships/font" Target="fonts/ProximaNova-bold.fntdata"/><Relationship Id="rId82" Type="http://schemas.openxmlformats.org/officeDocument/2006/relationships/font" Target="fonts/ProximaNova-boldItalic.fntdata"/><Relationship Id="rId81"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font" Target="fonts/ProximaNova-regular.fntdata"/><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cuEtnrL9-H0" TargetMode="External"/><Relationship Id="rId3" Type="http://schemas.openxmlformats.org/officeDocument/2006/relationships/hyperlink" Target="https://www.youtube.com/watch?v=Oive66jrwBs"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iiADhChRriM"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ootstrapdash.com/bootstrap-app-landing-page-templates/" TargetMode="External"/><Relationship Id="rId3" Type="http://schemas.openxmlformats.org/officeDocument/2006/relationships/hyperlink" Target="https://graygrids.com/bootstrap-app-landing-page-templates/" TargetMode="External"/><Relationship Id="rId4" Type="http://schemas.openxmlformats.org/officeDocument/2006/relationships/hyperlink" Target="https://athemes.com/collections/free-bootstrap-admin-templates/" TargetMode="External"/><Relationship Id="rId5" Type="http://schemas.openxmlformats.org/officeDocument/2006/relationships/hyperlink" Target="https://adminlte.io/"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f5f6cac62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6f5f6cac62_0_9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f5f6cac6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f5f6cac6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f5f6cac6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f5f6cac6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f5f6cac6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f5f6cac6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f5f6cac6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f5f6cac6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f5f6cac6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f5f6cac6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f5f6cac6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f5f6cac6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f5f6cac6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f5f6cac6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f5f6cac6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f5f6cac6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f5f6cac6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f5f6cac6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f5f6cac6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f5f6cac6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f5f6cac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f5f6cac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f5f6cac6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f5f6cac6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f5f6cac6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f5f6cac6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f5f6cac6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6f5f6cac6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f5f6cac6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f5f6cac6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f5f6cac6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f5f6cac6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f5f6cac6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6f5f6cac6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f5f6cac62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f5f6cac62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f5f6cac6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f5f6cac6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f5f6cac6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f5f6cac6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f5f6cac6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f5f6cac6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f5f6cac6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f5f6cac6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f5f6cac6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f5f6cac6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f5f6cac6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f5f6cac6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6f5f6cac6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6f5f6cac6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6f5f6cac6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6f5f6cac6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6f5f6cac6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6f5f6cac6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f5f6cac62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f5f6cac62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6f5f6cac62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6f5f6cac62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f5f6cac6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f5f6cac62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f5f6cac62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f5f6cac62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f5f6cac62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f5f6cac62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f5f6cac6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f5f6cac6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f5f6cac62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f5f6cac62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6f5f6cac62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6f5f6cac62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6f5f6cac62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6f5f6cac62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6f5f6cac62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6f5f6cac62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6f5f6cac6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6f5f6cac6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6f5f6cac62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6f5f6cac62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6f5f6cac62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6f5f6cac62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6f5f6cac62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6f5f6cac62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f5f6cac62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f5f6cac62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6f5f6cac62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6f5f6cac62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f5f6cac6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6f5f6cac6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6f5f6cac62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6f5f6cac62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6f5f6cac62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6f5f6cac62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6f5f6cac62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6f5f6cac62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6f5f6cac62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6f5f6cac62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6f5f6cac62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6f5f6cac62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6f5f6cac62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6f5f6cac62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6f5f6cac62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6f5f6cac62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6f5f6cac62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6f5f6cac62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6f5f6cac62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6f5f6cac62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6f5f6cac62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6f5f6cac62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f5f6cac6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f5f6cac6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6f5f6cac62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6f5f6cac62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6f5f6cac62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6f5f6cac62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6f5f6cac62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6f5f6cac62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JSON is important. It is what we deal with in various data formats.</a:t>
            </a:r>
            <a:endParaRPr/>
          </a:p>
          <a:p>
            <a:pPr indent="0" lvl="0" marL="0" rtl="0" algn="l">
              <a:spcBef>
                <a:spcPts val="0"/>
              </a:spcBef>
              <a:spcAft>
                <a:spcPts val="0"/>
              </a:spcAft>
              <a:buNone/>
            </a:pPr>
            <a:r>
              <a:rPr lang="en-GB"/>
              <a:t>Basically we are always dealing with a key and a value</a:t>
            </a:r>
            <a:endParaRPr/>
          </a:p>
          <a:p>
            <a:pPr indent="0" lvl="0" marL="0" rtl="0" algn="l">
              <a:spcBef>
                <a:spcPts val="0"/>
              </a:spcBef>
              <a:spcAft>
                <a:spcPts val="0"/>
              </a:spcAft>
              <a:buNone/>
            </a:pPr>
            <a:r>
              <a:rPr lang="en-GB"/>
              <a:t>How do we access it?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6f5f6cac62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6f5f6cac62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 short recap on what Fetch is. The important thing about fetch is we are improvising how we are handling callbacks.</a:t>
            </a:r>
            <a:endParaRPr/>
          </a:p>
          <a:p>
            <a:pPr indent="0" lvl="0" marL="0" rtl="0" algn="l">
              <a:spcBef>
                <a:spcPts val="0"/>
              </a:spcBef>
              <a:spcAft>
                <a:spcPts val="0"/>
              </a:spcAft>
              <a:buNone/>
            </a:pPr>
            <a:r>
              <a:rPr lang="en-GB"/>
              <a:t>It is mainly handling our callbacks better through the usage of a promise. </a:t>
            </a:r>
            <a:endParaRPr/>
          </a:p>
          <a:p>
            <a:pPr indent="0" lvl="0" marL="0" rtl="0" algn="l">
              <a:spcBef>
                <a:spcPts val="0"/>
              </a:spcBef>
              <a:spcAft>
                <a:spcPts val="0"/>
              </a:spcAft>
              <a:buNone/>
            </a:pPr>
            <a:r>
              <a:rPr lang="en-GB"/>
              <a:t>A promise is like waiting for a return call, once the person returns your call then you start speaking to them.</a:t>
            </a:r>
            <a:endParaRPr/>
          </a:p>
          <a:p>
            <a:pPr indent="0" lvl="0" marL="0" rtl="0" algn="l">
              <a:spcBef>
                <a:spcPts val="0"/>
              </a:spcBef>
              <a:spcAft>
                <a:spcPts val="0"/>
              </a:spcAft>
              <a:buNone/>
            </a:pPr>
            <a:r>
              <a:rPr lang="en-GB"/>
              <a:t>.then() → is a promise waiting for data to process </a:t>
            </a:r>
            <a:endParaRPr/>
          </a:p>
          <a:p>
            <a:pPr indent="0" lvl="0" marL="0" rtl="0" algn="l">
              <a:spcBef>
                <a:spcPts val="0"/>
              </a:spcBef>
              <a:spcAft>
                <a:spcPts val="0"/>
              </a:spcAft>
              <a:buClr>
                <a:schemeClr val="dk1"/>
              </a:buClr>
              <a:buSzPts val="1100"/>
              <a:buFont typeface="Arial"/>
              <a:buNone/>
            </a:pPr>
            <a:r>
              <a:rPr lang="en-GB"/>
              <a:t>Learn Fetch API in 6 mins </a:t>
            </a:r>
            <a:r>
              <a:rPr lang="en-GB" u="sng">
                <a:solidFill>
                  <a:schemeClr val="hlink"/>
                </a:solidFill>
                <a:hlinkClick r:id="rId2"/>
              </a:rPr>
              <a:t>https://www.youtube.com/watch?v=cuEtnrL9-H0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Fetch API Introduction</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3"/>
              </a:rPr>
              <a:t>https://www.youtube.com/watch?v=Oive66jrwBs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sz="1050">
                <a:solidFill>
                  <a:srgbClr val="4D5156"/>
                </a:solidFill>
                <a:highlight>
                  <a:srgbClr val="FFFFFF"/>
                </a:highlight>
              </a:rPr>
              <a:t>Cross-origin resource sharing (</a:t>
            </a:r>
            <a:r>
              <a:rPr b="1" lang="en-GB" sz="1050">
                <a:solidFill>
                  <a:srgbClr val="5F6368"/>
                </a:solidFill>
                <a:highlight>
                  <a:srgbClr val="FFFFFF"/>
                </a:highlight>
              </a:rPr>
              <a:t>CORS</a:t>
            </a:r>
            <a:r>
              <a:rPr lang="en-GB" sz="1050">
                <a:solidFill>
                  <a:srgbClr val="4D5156"/>
                </a:solidFill>
                <a:highlight>
                  <a:srgbClr val="FFFFFF"/>
                </a:highlight>
              </a:rPr>
              <a:t>) is a browser mechanism which enables controlled access to resources located outside of a given domain.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6f5f6cac62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6f5f6cac62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let’s look back at what an API is.</a:t>
            </a:r>
            <a:endParaRPr/>
          </a:p>
          <a:p>
            <a:pPr indent="0" lvl="0" marL="0" rtl="0" algn="l">
              <a:spcBef>
                <a:spcPts val="0"/>
              </a:spcBef>
              <a:spcAft>
                <a:spcPts val="0"/>
              </a:spcAft>
              <a:buNone/>
            </a:pPr>
            <a:r>
              <a:rPr lang="en-GB"/>
              <a:t>There are many different APIs out there. </a:t>
            </a:r>
            <a:endParaRPr/>
          </a:p>
          <a:p>
            <a:pPr indent="0" lvl="0" marL="0" rtl="0" algn="l">
              <a:spcBef>
                <a:spcPts val="0"/>
              </a:spcBef>
              <a:spcAft>
                <a:spcPts val="0"/>
              </a:spcAft>
              <a:buNone/>
            </a:pPr>
            <a:r>
              <a:rPr lang="en-GB"/>
              <a:t>We use Postman just to test whether our API is working well. </a:t>
            </a:r>
            <a:endParaRPr/>
          </a:p>
          <a:p>
            <a:pPr indent="0" lvl="0" marL="0" rtl="0" algn="l">
              <a:spcBef>
                <a:spcPts val="0"/>
              </a:spcBef>
              <a:spcAft>
                <a:spcPts val="0"/>
              </a:spcAft>
              <a:buNone/>
            </a:pPr>
            <a:r>
              <a:rPr lang="en-GB"/>
              <a:t>It is not the final code or logic that is processed. It is just a tool for us to test.</a:t>
            </a:r>
            <a:endParaRPr/>
          </a:p>
          <a:p>
            <a:pPr indent="0" lvl="0" marL="0" rtl="0" algn="l">
              <a:spcBef>
                <a:spcPts val="0"/>
              </a:spcBef>
              <a:spcAft>
                <a:spcPts val="0"/>
              </a:spcAft>
              <a:buNone/>
            </a:pPr>
            <a:r>
              <a:rPr lang="en-GB"/>
              <a:t>As like our waiter example last week, API allows us to process our inputs are returns outputs nicely process for you.</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6f5f6cac62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6f5f6cac62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APIs? Simply makes things easier for us by working as an interface between complex logic and requests(inputs)</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6f5f6cac62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6f5f6cac62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APIs come in different formats but the most commonly used today is in RESTful APIs. </a:t>
            </a:r>
            <a:endParaRPr/>
          </a:p>
          <a:p>
            <a:pPr indent="0" lvl="0" marL="0" rtl="0" algn="l">
              <a:spcBef>
                <a:spcPts val="0"/>
              </a:spcBef>
              <a:spcAft>
                <a:spcPts val="0"/>
              </a:spcAft>
              <a:buNone/>
            </a:pPr>
            <a:r>
              <a:rPr lang="en-GB"/>
              <a:t>They work via HTTP which is why you can easily test via Postman or using JS to make API calls thorugh HTTP.</a:t>
            </a:r>
            <a:endParaRPr/>
          </a:p>
          <a:p>
            <a:pPr indent="0" lvl="0" marL="0" rtl="0" algn="l">
              <a:spcBef>
                <a:spcPts val="0"/>
              </a:spcBef>
              <a:spcAft>
                <a:spcPts val="0"/>
              </a:spcAft>
              <a:buNone/>
            </a:pPr>
            <a:r>
              <a:rPr lang="en-GB"/>
              <a:t>There are different HTTP request methods such as GET/POST/PUT/DELETE</a:t>
            </a:r>
            <a:endParaRPr/>
          </a:p>
          <a:p>
            <a:pPr indent="0" lvl="0" marL="0" rtl="0" algn="l">
              <a:spcBef>
                <a:spcPts val="0"/>
              </a:spcBef>
              <a:spcAft>
                <a:spcPts val="0"/>
              </a:spcAft>
              <a:buNone/>
            </a:pPr>
            <a:r>
              <a:rPr lang="en-GB"/>
              <a:t>GET-&gt; Retrieve Info</a:t>
            </a:r>
            <a:endParaRPr/>
          </a:p>
          <a:p>
            <a:pPr indent="0" lvl="0" marL="0" rtl="0" algn="l">
              <a:spcBef>
                <a:spcPts val="0"/>
              </a:spcBef>
              <a:spcAft>
                <a:spcPts val="0"/>
              </a:spcAft>
              <a:buNone/>
            </a:pPr>
            <a:r>
              <a:rPr lang="en-GB"/>
              <a:t>POST -&gt; Create new Info</a:t>
            </a:r>
            <a:endParaRPr/>
          </a:p>
          <a:p>
            <a:pPr indent="0" lvl="0" marL="0" rtl="0" algn="l">
              <a:spcBef>
                <a:spcPts val="0"/>
              </a:spcBef>
              <a:spcAft>
                <a:spcPts val="0"/>
              </a:spcAft>
              <a:buNone/>
            </a:pPr>
            <a:r>
              <a:rPr lang="en-GB"/>
              <a:t>PUT -&gt; Modify Info</a:t>
            </a:r>
            <a:endParaRPr/>
          </a:p>
          <a:p>
            <a:pPr indent="0" lvl="0" marL="0" rtl="0" algn="l">
              <a:spcBef>
                <a:spcPts val="0"/>
              </a:spcBef>
              <a:spcAft>
                <a:spcPts val="0"/>
              </a:spcAft>
              <a:buNone/>
            </a:pPr>
            <a:r>
              <a:rPr lang="en-GB"/>
              <a:t>DELETE -&gt; Delete info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6f5f6cac62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6f5f6cac62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 nice short video on what is a REST API</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6f5f6cac62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6f5f6cac62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u="sng">
                <a:solidFill>
                  <a:schemeClr val="hlink"/>
                </a:solidFill>
                <a:hlinkClick r:id="rId2"/>
              </a:rPr>
              <a:t>https://www.youtube.com/watch?v=iiADhChRriM</a:t>
            </a:r>
            <a:endParaRPr/>
          </a:p>
          <a:p>
            <a:pPr indent="0" lvl="0" marL="0" rtl="0" algn="l">
              <a:spcBef>
                <a:spcPts val="0"/>
              </a:spcBef>
              <a:spcAft>
                <a:spcPts val="0"/>
              </a:spcAft>
              <a:buNone/>
            </a:pPr>
            <a:r>
              <a:rPr lang="en-GB"/>
              <a:t>Let’s recap again on JSON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6f5f6cac62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6f5f6cac62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main parts of how the API request is sent over.</a:t>
            </a:r>
            <a:endParaRPr/>
          </a:p>
          <a:p>
            <a:pPr indent="-298450" lvl="0" marL="457200" rtl="0" algn="l">
              <a:spcBef>
                <a:spcPts val="0"/>
              </a:spcBef>
              <a:spcAft>
                <a:spcPts val="0"/>
              </a:spcAft>
              <a:buSzPts val="1100"/>
              <a:buAutoNum type="arabicPeriod"/>
            </a:pPr>
            <a:r>
              <a:rPr lang="en-GB"/>
              <a:t>We always start with an endpoint which is the API URl</a:t>
            </a:r>
            <a:endParaRPr/>
          </a:p>
          <a:p>
            <a:pPr indent="-298450" lvl="0" marL="457200" rtl="0" algn="l">
              <a:spcBef>
                <a:spcPts val="0"/>
              </a:spcBef>
              <a:spcAft>
                <a:spcPts val="0"/>
              </a:spcAft>
              <a:buSzPts val="1100"/>
              <a:buAutoNum type="arabicPeriod"/>
            </a:pPr>
            <a:r>
              <a:rPr lang="en-GB"/>
              <a:t>Then we decide on the method of REST call</a:t>
            </a:r>
            <a:endParaRPr/>
          </a:p>
          <a:p>
            <a:pPr indent="-298450" lvl="0" marL="457200" rtl="0" algn="l">
              <a:spcBef>
                <a:spcPts val="0"/>
              </a:spcBef>
              <a:spcAft>
                <a:spcPts val="0"/>
              </a:spcAft>
              <a:buSzPts val="1100"/>
              <a:buAutoNum type="arabicPeriod"/>
            </a:pPr>
            <a:r>
              <a:rPr lang="en-GB"/>
              <a:t>Decide on additional requests headers. This is determined by the API. Read the documentation as it will detail the additional headers that are needed. Such as authentication keys, API keys, </a:t>
            </a:r>
            <a:endParaRPr/>
          </a:p>
          <a:p>
            <a:pPr indent="-298450" lvl="0" marL="457200" rtl="0" algn="l">
              <a:spcBef>
                <a:spcPts val="0"/>
              </a:spcBef>
              <a:spcAft>
                <a:spcPts val="0"/>
              </a:spcAft>
              <a:buSzPts val="1100"/>
              <a:buAutoNum type="arabicPeriod"/>
            </a:pPr>
            <a:r>
              <a:rPr lang="en-GB"/>
              <a:t>There are additional data that comes in the form of request info. This is usually paramaters which modify the request. Such as our PSI date.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f5f6cac6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f5f6cac6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6f5f6cac62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6f5f6cac62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rgbClr val="0097A7"/>
                </a:solidFill>
                <a:latin typeface="Calibri"/>
                <a:ea typeface="Calibri"/>
                <a:cs typeface="Calibri"/>
                <a:sym typeface="Calibri"/>
                <a:hlinkClick r:id="rId2">
                  <a:extLst>
                    <a:ext uri="{A12FA001-AC4F-418D-AE19-62706E023703}">
                      <ahyp:hlinkClr val="tx"/>
                    </a:ext>
                  </a:extLst>
                </a:hlinkClick>
              </a:rPr>
              <a:t>https://www.bootstrapdash.com/bootstrap-app-landing-page-templates/</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GB" sz="1000" u="sng">
                <a:solidFill>
                  <a:srgbClr val="0097A7"/>
                </a:solidFill>
                <a:latin typeface="Calibri"/>
                <a:ea typeface="Calibri"/>
                <a:cs typeface="Calibri"/>
                <a:sym typeface="Calibri"/>
                <a:hlinkClick r:id="rId3">
                  <a:extLst>
                    <a:ext uri="{A12FA001-AC4F-418D-AE19-62706E023703}">
                      <ahyp:hlinkClr val="tx"/>
                    </a:ext>
                  </a:extLst>
                </a:hlinkClick>
              </a:rPr>
              <a:t>https://graygrids.com/bootstrap-app-landing-page-templates/</a:t>
            </a:r>
            <a:endParaRPr/>
          </a:p>
          <a:p>
            <a:pPr indent="0" lvl="0" marL="0" rtl="0" algn="l">
              <a:spcBef>
                <a:spcPts val="0"/>
              </a:spcBef>
              <a:spcAft>
                <a:spcPts val="0"/>
              </a:spcAft>
              <a:buNone/>
            </a:pPr>
            <a:r>
              <a:rPr lang="en-GB" sz="1000" u="sng">
                <a:solidFill>
                  <a:srgbClr val="0097A7"/>
                </a:solidFill>
                <a:latin typeface="Calibri"/>
                <a:ea typeface="Calibri"/>
                <a:cs typeface="Calibri"/>
                <a:sym typeface="Calibri"/>
                <a:hlinkClick r:id="rId4">
                  <a:extLst>
                    <a:ext uri="{A12FA001-AC4F-418D-AE19-62706E023703}">
                      <ahyp:hlinkClr val="tx"/>
                    </a:ext>
                  </a:extLst>
                </a:hlinkClick>
              </a:rPr>
              <a:t>https://athemes.com/collections/free-bootstrap-admin-templates/</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GB" sz="1000" u="sng">
                <a:solidFill>
                  <a:srgbClr val="1155CC"/>
                </a:solidFill>
                <a:latin typeface="Calibri"/>
                <a:ea typeface="Calibri"/>
                <a:cs typeface="Calibri"/>
                <a:sym typeface="Calibri"/>
                <a:hlinkClick r:id="rId5">
                  <a:extLst>
                    <a:ext uri="{A12FA001-AC4F-418D-AE19-62706E023703}">
                      <ahyp:hlinkClr val="tx"/>
                    </a:ext>
                  </a:extLst>
                </a:hlinkClick>
              </a:rPr>
              <a:t>https://adminlte.io/</a:t>
            </a:r>
            <a:endParaRPr sz="10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6f5f6cac62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6f5f6cac62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6f5f6cac62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6f5f6cac62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6f5f6cac62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6f5f6cac62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f5f6cac6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f5f6cac6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f5f6cac6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f5f6cac6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8.png"/><Relationship Id="rId13" Type="http://schemas.openxmlformats.org/officeDocument/2006/relationships/image" Target="../media/image19.png"/><Relationship Id="rId12" Type="http://schemas.openxmlformats.org/officeDocument/2006/relationships/image" Target="../media/image9.png"/><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iamasuperhero-api.herokuapp.com/reports?category=Powers%20On%20Empty" TargetMode="External"/><Relationship Id="rId4" Type="http://schemas.openxmlformats.org/officeDocument/2006/relationships/hyperlink" Target="https://iamasuperhero-api.herokuapp.com/reports?category=Powers%20On%20Empty" TargetMode="External"/><Relationship Id="rId5"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food.fake/search"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food.fake/new_food" TargetMode="External"/><Relationship Id="rId4" Type="http://schemas.openxmlformats.org/officeDocument/2006/relationships/hyperlink" Target="https://www.food.fake/search" TargetMode="External"/><Relationship Id="rId5"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food.fake/new_food" TargetMode="External"/><Relationship Id="rId4" Type="http://schemas.openxmlformats.org/officeDocument/2006/relationships/hyperlink" Target="https://www.food.fake/search" TargetMode="External"/><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ww.food.fake/new_food" TargetMode="External"/><Relationship Id="rId4" Type="http://schemas.openxmlformats.org/officeDocument/2006/relationships/hyperlink" Target="https://www.food.fake/search" TargetMode="External"/><Relationship Id="rId5"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replit.com/@immalcolm/simple-axios" TargetMode="External"/><Relationship Id="rId4" Type="http://schemas.openxmlformats.org/officeDocument/2006/relationships/hyperlink" Target="https://github.com/axios/axios" TargetMode="External"/><Relationship Id="rId5"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replit.com/@immalcolm/simple-axios" TargetMode="External"/><Relationship Id="rId4" Type="http://schemas.openxmlformats.org/officeDocument/2006/relationships/hyperlink" Target="https://github.com/axios/axios" TargetMode="External"/><Relationship Id="rId5"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replit.com/@immalcolm/simple-axios" TargetMode="External"/><Relationship Id="rId4" Type="http://schemas.openxmlformats.org/officeDocument/2006/relationships/hyperlink" Target="https://github.com/axios/axios" TargetMode="External"/><Relationship Id="rId5"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replit.com/@immalcolm/simple-axios" TargetMode="External"/><Relationship Id="rId4" Type="http://schemas.openxmlformats.org/officeDocument/2006/relationships/hyperlink" Target="https://github.com/axios/axios" TargetMode="External"/><Relationship Id="rId5"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replit.com/@immalcolm/simple-axios" TargetMode="External"/><Relationship Id="rId4" Type="http://schemas.openxmlformats.org/officeDocument/2006/relationships/hyperlink" Target="https://github.com/axios/axios" TargetMode="External"/><Relationship Id="rId5"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hyperlink" Target="https://replit.com/@immalcolm/simple-axios" TargetMode="External"/><Relationship Id="rId5" Type="http://schemas.openxmlformats.org/officeDocument/2006/relationships/hyperlink" Target="https://github.com/axios/axios" TargetMode="External"/><Relationship Id="rId6"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replit.com/@immalcolm/simple-axios" TargetMode="External"/><Relationship Id="rId4" Type="http://schemas.openxmlformats.org/officeDocument/2006/relationships/hyperlink" Target="https://github.com/axios/axios" TargetMode="External"/><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replit.com/@immalcolm/simple-axios" TargetMode="External"/><Relationship Id="rId4" Type="http://schemas.openxmlformats.org/officeDocument/2006/relationships/hyperlink" Target="https://github.com/axios/axios" TargetMode="External"/><Relationship Id="rId5"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replit.com/@immalcolm/simple-axios" TargetMode="External"/><Relationship Id="rId4" Type="http://schemas.openxmlformats.org/officeDocument/2006/relationships/hyperlink" Target="https://github.com/axios/axios" TargetMode="External"/><Relationship Id="rId5"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replit.com/@immalcolm/axios-data-driven" TargetMode="Externa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48.xml.rels><?xml version="1.0" encoding="UTF-8" standalone="yes"?><Relationships xmlns="http://schemas.openxmlformats.org/package/2006/relationships"><Relationship Id="rId11" Type="http://schemas.openxmlformats.org/officeDocument/2006/relationships/hyperlink" Target="https://material.io/resources/color/#!/" TargetMode="External"/><Relationship Id="rId10" Type="http://schemas.openxmlformats.org/officeDocument/2006/relationships/hyperlink" Target="https://color.adobe.com/create/color-wheel" TargetMode="External"/><Relationship Id="rId13" Type="http://schemas.openxmlformats.org/officeDocument/2006/relationships/hyperlink" Target="https://www.instagram.com/welovewebdesign/" TargetMode="External"/><Relationship Id="rId12" Type="http://schemas.openxmlformats.org/officeDocument/2006/relationships/hyperlink" Target="http://khroma.co/" TargetMode="External"/><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s://dribbble.com/shots/popular/web-design" TargetMode="External"/><Relationship Id="rId4" Type="http://schemas.openxmlformats.org/officeDocument/2006/relationships/hyperlink" Target="https://www.behance.net/search/projects?field=web%20design" TargetMode="External"/><Relationship Id="rId9" Type="http://schemas.openxmlformats.org/officeDocument/2006/relationships/hyperlink" Target="https://cssnectar.com/" TargetMode="External"/><Relationship Id="rId15" Type="http://schemas.openxmlformats.org/officeDocument/2006/relationships/hyperlink" Target="https://www.instagram.com/uibucket/" TargetMode="External"/><Relationship Id="rId14" Type="http://schemas.openxmlformats.org/officeDocument/2006/relationships/hyperlink" Target="https://www.instagram.com/dailywebdesign/" TargetMode="External"/><Relationship Id="rId17" Type="http://schemas.openxmlformats.org/officeDocument/2006/relationships/hyperlink" Target="https://material.io/design/color/the-color-system.html#tools-for-picking-colors" TargetMode="External"/><Relationship Id="rId16" Type="http://schemas.openxmlformats.org/officeDocument/2006/relationships/hyperlink" Target="https://99designs.com.sg/blog/tips/10-of-the-best-sources-for-web-design-inspiration/" TargetMode="External"/><Relationship Id="rId5" Type="http://schemas.openxmlformats.org/officeDocument/2006/relationships/hyperlink" Target="https://pttrns.com/" TargetMode="External"/><Relationship Id="rId6" Type="http://schemas.openxmlformats.org/officeDocument/2006/relationships/hyperlink" Target="https://www.awwwards.com/" TargetMode="External"/><Relationship Id="rId18" Type="http://schemas.openxmlformats.org/officeDocument/2006/relationships/image" Target="../media/image5.png"/><Relationship Id="rId7" Type="http://schemas.openxmlformats.org/officeDocument/2006/relationships/hyperlink" Target="https://www.siteinspire.com/" TargetMode="External"/><Relationship Id="rId8" Type="http://schemas.openxmlformats.org/officeDocument/2006/relationships/hyperlink" Target="https://www.pinterest.com/search/pins/?rs=ac&amp;len=2&amp;q=web%20design%202020&amp;eq=web%20design&amp;etslf=6004&amp;term_meta%5B%5D=web%7Cautocomplete%7C3&amp;term_meta%5B%5D=design%7Cautocomplete%7C3&amp;term_meta%5B%5D=2020%7Cautocomplete%7C3" TargetMode="External"/></Relationships>
</file>

<file path=ppt/slides/_rels/slide49.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hatchful.shopify.com/" TargetMode="External"/><Relationship Id="rId4" Type="http://schemas.openxmlformats.org/officeDocument/2006/relationships/hyperlink" Target="https://www.namecheap.com/logo-maker/" TargetMode="External"/><Relationship Id="rId9" Type="http://schemas.openxmlformats.org/officeDocument/2006/relationships/hyperlink" Target="https://www.hongkiat.com/blog/favicons-importance/" TargetMode="External"/><Relationship Id="rId5" Type="http://schemas.openxmlformats.org/officeDocument/2006/relationships/hyperlink" Target="https://www.canva.com/create/logos/" TargetMode="External"/><Relationship Id="rId6" Type="http://schemas.openxmlformats.org/officeDocument/2006/relationships/hyperlink" Target="https://www.fiverr.com/logo-maker" TargetMode="External"/><Relationship Id="rId7" Type="http://schemas.openxmlformats.org/officeDocument/2006/relationships/hyperlink" Target="https://placeit.net/logo-maker" TargetMode="External"/><Relationship Id="rId8" Type="http://schemas.openxmlformats.org/officeDocument/2006/relationships/hyperlink" Target="https://www.favicon-generator.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hyperlink" Target="https://www.crazyegg.com/blog/psychology-of-fonts-infographic/" TargetMode="External"/><Relationship Id="rId12"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hyperlink" Target="https://fonts.google.com/" TargetMode="External"/><Relationship Id="rId4" Type="http://schemas.openxmlformats.org/officeDocument/2006/relationships/hyperlink" Target="https://fontpair.co/" TargetMode="External"/><Relationship Id="rId9" Type="http://schemas.openxmlformats.org/officeDocument/2006/relationships/hyperlink" Target="https://99designs.com.sg/blog/tips/the-best-and-worst-typefaces-and-why/" TargetMode="External"/><Relationship Id="rId5" Type="http://schemas.openxmlformats.org/officeDocument/2006/relationships/hyperlink" Target="https://www.pagecloud.com/blog/best-google-fonts-pairings" TargetMode="External"/><Relationship Id="rId6" Type="http://schemas.openxmlformats.org/officeDocument/2006/relationships/hyperlink" Target="https://digitalsynopsis.com/design/best-google-font-combinations-typeface-pairings/" TargetMode="External"/><Relationship Id="rId7" Type="http://schemas.openxmlformats.org/officeDocument/2006/relationships/hyperlink" Target="https://www.canva.com/learn/best-professional-fonts-use-website/" TargetMode="External"/><Relationship Id="rId8" Type="http://schemas.openxmlformats.org/officeDocument/2006/relationships/hyperlink" Target="https://www.awwwards.com/20-best-web-fonts-from-google-web-fonts-and-font-face.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s://www.screentogif.com/" TargetMode="External"/><Relationship Id="rId4" Type="http://schemas.openxmlformats.org/officeDocument/2006/relationships/hyperlink" Target="https://guides.github.com/features/mastering-markdown/#example-images" TargetMode="External"/><Relationship Id="rId5" Type="http://schemas.openxmlformats.org/officeDocument/2006/relationships/image" Target="../media/image50.gif"/><Relationship Id="rId6" Type="http://schemas.openxmlformats.org/officeDocument/2006/relationships/image" Target="../media/image49.png"/><Relationship Id="rId7"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caniuse.com/" TargetMode="External"/><Relationship Id="rId4" Type="http://schemas.openxmlformats.org/officeDocument/2006/relationships/image" Target="../media/image35.png"/><Relationship Id="rId5" Type="http://schemas.openxmlformats.org/officeDocument/2006/relationships/hyperlink" Target="https://caniuse.com/webp" TargetMode="External"/><Relationship Id="rId6" Type="http://schemas.openxmlformats.org/officeDocument/2006/relationships/image" Target="../media/image5.png"/></Relationships>
</file>

<file path=ppt/slides/_rels/slide53.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hyperlink" Target="https://www.browserstack.com/cross-browser-testing" TargetMode="External"/><Relationship Id="rId4" Type="http://schemas.openxmlformats.org/officeDocument/2006/relationships/hyperlink" Target="https://wptdashboard.appspot.com/" TargetMode="External"/><Relationship Id="rId9" Type="http://schemas.openxmlformats.org/officeDocument/2006/relationships/hyperlink" Target="https://developer.mozilla.org/en-US/docs/Learn/Tools_and_testing/Cross_browser_testing/Introduction" TargetMode="External"/><Relationship Id="rId5" Type="http://schemas.openxmlformats.org/officeDocument/2006/relationships/hyperlink" Target="https://crossbrowsertesting.com/" TargetMode="External"/><Relationship Id="rId6" Type="http://schemas.openxmlformats.org/officeDocument/2006/relationships/hyperlink" Target="https://www.lambdatest.com/" TargetMode="External"/><Relationship Id="rId7" Type="http://schemas.openxmlformats.org/officeDocument/2006/relationships/hyperlink" Target="http://browsershots.org/" TargetMode="External"/><Relationship Id="rId8" Type="http://schemas.openxmlformats.org/officeDocument/2006/relationships/hyperlink" Target="https://www.sitepoint.com/cross-browser-testing-tool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2.png"/><Relationship Id="rId4" Type="http://schemas.openxmlformats.org/officeDocument/2006/relationships/image" Target="../media/image26.png"/><Relationship Id="rId5" Type="http://schemas.openxmlformats.org/officeDocument/2006/relationships/image" Target="../media/image47.png"/><Relationship Id="rId6" Type="http://schemas.openxmlformats.org/officeDocument/2006/relationships/image" Target="../media/image32.png"/><Relationship Id="rId7" Type="http://schemas.openxmlformats.org/officeDocument/2006/relationships/image" Target="../media/image25.png"/><Relationship Id="rId8" Type="http://schemas.openxmlformats.org/officeDocument/2006/relationships/image" Target="../media/image5.png"/></Relationships>
</file>

<file path=ppt/slides/_rels/slide55.xml.rels><?xml version="1.0" encoding="UTF-8" standalone="yes"?><Relationships xmlns="http://schemas.openxmlformats.org/package/2006/relationships"><Relationship Id="rId11" Type="http://schemas.openxmlformats.org/officeDocument/2006/relationships/hyperlink" Target="https://scotch.io/bar-talk/22-best-visual-studio-code-extensions-for-web-development" TargetMode="External"/><Relationship Id="rId10" Type="http://schemas.openxmlformats.org/officeDocument/2006/relationships/image" Target="../media/image30.png"/><Relationship Id="rId13" Type="http://schemas.openxmlformats.org/officeDocument/2006/relationships/image" Target="../media/image5.png"/><Relationship Id="rId12" Type="http://schemas.openxmlformats.org/officeDocument/2006/relationships/hyperlink" Target="https://www.syncfusion.com/blogs/post/15-best-visual-studio-code-extensions-for-web-developers.aspx" TargetMode="External"/><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s://code.visualstudio.com/" TargetMode="External"/><Relationship Id="rId4" Type="http://schemas.openxmlformats.org/officeDocument/2006/relationships/hyperlink" Target="https://github.com/features/codespaces" TargetMode="External"/><Relationship Id="rId9" Type="http://schemas.openxmlformats.org/officeDocument/2006/relationships/image" Target="../media/image21.png"/><Relationship Id="rId5" Type="http://schemas.openxmlformats.org/officeDocument/2006/relationships/hyperlink" Target="http://brackets.io/" TargetMode="External"/><Relationship Id="rId6" Type="http://schemas.openxmlformats.org/officeDocument/2006/relationships/hyperlink" Target="https://atom.io/" TargetMode="External"/><Relationship Id="rId7" Type="http://schemas.openxmlformats.org/officeDocument/2006/relationships/image" Target="../media/image41.png"/><Relationship Id="rId8" Type="http://schemas.openxmlformats.org/officeDocument/2006/relationships/image" Target="../media/image29.png"/></Relationships>
</file>

<file path=ppt/slides/_rels/slide56.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s://cssnano.co/playground/" TargetMode="External"/><Relationship Id="rId4" Type="http://schemas.openxmlformats.org/officeDocument/2006/relationships/hyperlink" Target="http://css.github.io/csso/csso.html" TargetMode="External"/><Relationship Id="rId9" Type="http://schemas.openxmlformats.org/officeDocument/2006/relationships/hyperlink" Target="https://css.github.io/csso/csso.html" TargetMode="External"/><Relationship Id="rId5" Type="http://schemas.openxmlformats.org/officeDocument/2006/relationships/hyperlink" Target="https://closure-compiler.appspot.com/home" TargetMode="External"/><Relationship Id="rId6" Type="http://schemas.openxmlformats.org/officeDocument/2006/relationships/hyperlink" Target="https://www.minifier.org/" TargetMode="External"/><Relationship Id="rId7" Type="http://schemas.openxmlformats.org/officeDocument/2006/relationships/hyperlink" Target="https://javascript-minifier.com/" TargetMode="External"/><Relationship Id="rId8"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getbootstrap.com/" TargetMode="External"/><Relationship Id="rId4" Type="http://schemas.openxmlformats.org/officeDocument/2006/relationships/hyperlink" Target="https://getbootstrap.com/docs/5.0/getting-started/introduction/" TargetMode="External"/><Relationship Id="rId9" Type="http://schemas.openxmlformats.org/officeDocument/2006/relationships/image" Target="../media/image5.png"/><Relationship Id="rId5" Type="http://schemas.openxmlformats.org/officeDocument/2006/relationships/hyperlink" Target="https://getbootstrap.com/docs/5.0/layout/grid/" TargetMode="External"/><Relationship Id="rId6" Type="http://schemas.openxmlformats.org/officeDocument/2006/relationships/hyperlink" Target="https://getbootstrap.com/docs/5.0/forms/overview/" TargetMode="External"/><Relationship Id="rId7" Type="http://schemas.openxmlformats.org/officeDocument/2006/relationships/image" Target="../media/image24.png"/><Relationship Id="rId8"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s://repl.it/@malcolmyam/simple-transition-pages-localstorage" TargetMode="Externa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1" Type="http://schemas.openxmlformats.org/officeDocument/2006/relationships/hyperlink" Target="https://formvalidation.io/" TargetMode="External"/><Relationship Id="rId10" Type="http://schemas.openxmlformats.org/officeDocument/2006/relationships/hyperlink" Target="https://www.w3schools.com/js/js_validation.asp" TargetMode="External"/><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vanseodesign.com/web-design/validating-code/" TargetMode="External"/><Relationship Id="rId4" Type="http://schemas.openxmlformats.org/officeDocument/2006/relationships/hyperlink" Target="https://validator.nu/" TargetMode="External"/><Relationship Id="rId9" Type="http://schemas.openxmlformats.org/officeDocument/2006/relationships/hyperlink" Target="https://www.freecodecamp.org/news/form-validation-with-html5-and-javascript/" TargetMode="External"/><Relationship Id="rId5" Type="http://schemas.openxmlformats.org/officeDocument/2006/relationships/hyperlink" Target="https://observatory.mozilla.org/" TargetMode="External"/><Relationship Id="rId6" Type="http://schemas.openxmlformats.org/officeDocument/2006/relationships/hyperlink" Target="http://watson.addy.com/" TargetMode="External"/><Relationship Id="rId7" Type="http://schemas.openxmlformats.org/officeDocument/2006/relationships/hyperlink" Target="https://jigsaw.w3.org/css-validator/" TargetMode="External"/><Relationship Id="rId8" Type="http://schemas.openxmlformats.org/officeDocument/2006/relationships/hyperlink" Target="https://developer.mozilla.org/en-US/docs/Learn/Forms/Form_valid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www.youtube.com/watch?v=g6-ZwZmRncs" TargetMode="External"/><Relationship Id="rId4" Type="http://schemas.openxmlformats.org/officeDocument/2006/relationships/image" Target="../media/image34.jpg"/><Relationship Id="rId5" Type="http://schemas.openxmlformats.org/officeDocument/2006/relationships/hyperlink" Target="https://www.youtube.com/watch?v=g6-ZwZmRncs" TargetMode="External"/><Relationship Id="rId6" Type="http://schemas.openxmlformats.org/officeDocument/2006/relationships/hyperlink" Target="https://www.youtube.com/watch?v=cuEtnrL9-H0" TargetMode="External"/><Relationship Id="rId7" Type="http://schemas.openxmlformats.org/officeDocument/2006/relationships/hyperlink" Target="https://www.youtube.com/watch?v=Oive66jrwBs" TargetMode="External"/><Relationship Id="rId8"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0.png"/><Relationship Id="rId4" Type="http://schemas.openxmlformats.org/officeDocument/2006/relationships/hyperlink" Target="https://technically.substack.com/p/whats-an-api" TargetMode="External"/><Relationship Id="rId5" Type="http://schemas.openxmlformats.org/officeDocument/2006/relationships/image" Target="../media/image36.png"/><Relationship Id="rId6" Type="http://schemas.openxmlformats.org/officeDocument/2006/relationships/image" Target="../media/image31.png"/><Relationship Id="rId7" Type="http://schemas.openxmlformats.org/officeDocument/2006/relationships/image" Target="../media/image46.png"/><Relationship Id="rId8"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s://technically.substack.com/p/whats-http" TargetMode="External"/><Relationship Id="rId4" Type="http://schemas.openxmlformats.org/officeDocument/2006/relationships/image" Target="../media/image33.png"/><Relationship Id="rId5" Type="http://schemas.openxmlformats.org/officeDocument/2006/relationships/hyperlink" Target="https://phpenthusiast.com/blog/what-is-rest-api" TargetMode="External"/><Relationship Id="rId6"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s://www.youtube.com/watch?v=7YcW25PHnAA" TargetMode="External"/><Relationship Id="rId4" Type="http://schemas.openxmlformats.org/officeDocument/2006/relationships/hyperlink" Target="http://www.youtube.com/watch?v=7YcW25PHnAA" TargetMode="External"/><Relationship Id="rId5" Type="http://schemas.openxmlformats.org/officeDocument/2006/relationships/image" Target="../media/image38.jpg"/><Relationship Id="rId6"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s://www.youtube.com/watch?v=iiADhChRriM" TargetMode="External"/><Relationship Id="rId4" Type="http://schemas.openxmlformats.org/officeDocument/2006/relationships/hyperlink" Target="http://www.youtube.com/watch?v=iiADhChRriM" TargetMode="External"/><Relationship Id="rId5" Type="http://schemas.openxmlformats.org/officeDocument/2006/relationships/image" Target="../media/image44.jpg"/><Relationship Id="rId6"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s://ipapi.co/json" TargetMode="External"/><Relationship Id="rId4" Type="http://schemas.openxmlformats.org/officeDocument/2006/relationships/hyperlink" Target="https://api.data.gov.sg/v1/environment/psi?date=2020-08-21" TargetMode="External"/><Relationship Id="rId5" Type="http://schemas.openxmlformats.org/officeDocument/2006/relationships/image" Target="../media/image37.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hyperlink" Target="https://www.codecademy.com/articles/what-is-cors" TargetMode="External"/><Relationship Id="rId4" Type="http://schemas.openxmlformats.org/officeDocument/2006/relationships/hyperlink" Target="https://github.com/Rob--W/cors-anywhere" TargetMode="External"/><Relationship Id="rId5" Type="http://schemas.openxmlformats.org/officeDocument/2006/relationships/hyperlink" Target="http://datamall2.mytransport.sg/ltaodataservice/BusArrivalv2?BusStopCode=83139" TargetMode="External"/><Relationship Id="rId6" Type="http://schemas.openxmlformats.org/officeDocument/2006/relationships/hyperlink" Target="https://replit.com/@immalcolm/cors-issue-fix-ltabusapi-test" TargetMode="External"/><Relationship Id="rId7" Type="http://schemas.openxmlformats.org/officeDocument/2006/relationships/hyperlink" Target="https://www.mytransport.sg/content/mytransport/home/dataMall.html" TargetMode="External"/><Relationship Id="rId8"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9.png"/><Relationship Id="rId4" Type="http://schemas.openxmlformats.org/officeDocument/2006/relationships/hyperlink" Target="https://pokeapi.co/" TargetMode="External"/><Relationship Id="rId5" Type="http://schemas.openxmlformats.org/officeDocument/2006/relationships/image" Target="../media/image45.png"/><Relationship Id="rId6" Type="http://schemas.openxmlformats.org/officeDocument/2006/relationships/image" Target="../media/image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8.png"/><Relationship Id="rId4" Type="http://schemas.openxmlformats.org/officeDocument/2006/relationships/hyperlink" Target="https://docs.onemap.sg/" TargetMode="External"/><Relationship Id="rId5" Type="http://schemas.openxmlformats.org/officeDocument/2006/relationships/hyperlink" Target="https://data.gov.sg/dataset/carpark-availability" TargetMode="External"/><Relationship Id="rId6" Type="http://schemas.openxmlformats.org/officeDocument/2006/relationships/hyperlink" Target="https://www.mapbox.com/" TargetMode="External"/><Relationship Id="rId7" Type="http://schemas.openxmlformats.org/officeDocument/2006/relationships/image" Target="../media/image5.png"/></Relationships>
</file>

<file path=ppt/slides/_rels/slide73.xml.rels><?xml version="1.0" encoding="UTF-8" standalone="yes"?><Relationships xmlns="http://schemas.openxmlformats.org/package/2006/relationships"><Relationship Id="rId20" Type="http://schemas.openxmlformats.org/officeDocument/2006/relationships/hyperlink" Target="https://the-one-api.dev/" TargetMode="External"/><Relationship Id="rId22" Type="http://schemas.openxmlformats.org/officeDocument/2006/relationships/hyperlink" Target="https://spoonacular.com/food-api" TargetMode="External"/><Relationship Id="rId21" Type="http://schemas.openxmlformats.org/officeDocument/2006/relationships/hyperlink" Target="https://www.reddit.com/dev/api/" TargetMode="External"/><Relationship Id="rId24" Type="http://schemas.openxmlformats.org/officeDocument/2006/relationships/hyperlink" Target="https://wger.de/" TargetMode="External"/><Relationship Id="rId23" Type="http://schemas.openxmlformats.org/officeDocument/2006/relationships/hyperlink" Target="https://nominatim.org/release-docs/develop/api/Search/" TargetMode="External"/><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s://any-api.com" TargetMode="External"/><Relationship Id="rId4" Type="http://schemas.openxmlformats.org/officeDocument/2006/relationships/hyperlink" Target="https://dev.twitter.com/" TargetMode="External"/><Relationship Id="rId9" Type="http://schemas.openxmlformats.org/officeDocument/2006/relationships/hyperlink" Target="https://rapidapi.com/collection/list-of-free-apis" TargetMode="External"/><Relationship Id="rId26" Type="http://schemas.openxmlformats.org/officeDocument/2006/relationships/hyperlink" Target="https://www.flaticon.com/" TargetMode="External"/><Relationship Id="rId25" Type="http://schemas.openxmlformats.org/officeDocument/2006/relationships/hyperlink" Target="https://restdb.io/" TargetMode="External"/><Relationship Id="rId28" Type="http://schemas.openxmlformats.org/officeDocument/2006/relationships/hyperlink" Target="https://icons8.com/" TargetMode="External"/><Relationship Id="rId27" Type="http://schemas.openxmlformats.org/officeDocument/2006/relationships/hyperlink" Target="https://thenounproject.com/" TargetMode="External"/><Relationship Id="rId5" Type="http://schemas.openxmlformats.org/officeDocument/2006/relationships/hyperlink" Target="http://www.dex.sg/collections/" TargetMode="External"/><Relationship Id="rId6" Type="http://schemas.openxmlformats.org/officeDocument/2006/relationships/hyperlink" Target="https://developers.data.gov.sg" TargetMode="External"/><Relationship Id="rId29" Type="http://schemas.openxmlformats.org/officeDocument/2006/relationships/hyperlink" Target="https://freeicons.io/" TargetMode="External"/><Relationship Id="rId7" Type="http://schemas.openxmlformats.org/officeDocument/2006/relationships/hyperlink" Target="https://www.nea.gov.sg/api/" TargetMode="External"/><Relationship Id="rId8" Type="http://schemas.openxmlformats.org/officeDocument/2006/relationships/hyperlink" Target="https://github.com/public-apis/public-apis" TargetMode="External"/><Relationship Id="rId31" Type="http://schemas.openxmlformats.org/officeDocument/2006/relationships/hyperlink" Target="https://www.chartjs.org/" TargetMode="External"/><Relationship Id="rId30" Type="http://schemas.openxmlformats.org/officeDocument/2006/relationships/hyperlink" Target="https://www.canva.com/learn/free-icons-download/" TargetMode="External"/><Relationship Id="rId11" Type="http://schemas.openxmlformats.org/officeDocument/2006/relationships/hyperlink" Target="https://apilist.fun/" TargetMode="External"/><Relationship Id="rId33" Type="http://schemas.openxmlformats.org/officeDocument/2006/relationships/image" Target="../media/image5.png"/><Relationship Id="rId10" Type="http://schemas.openxmlformats.org/officeDocument/2006/relationships/hyperlink" Target="https://rapidapi.com/" TargetMode="External"/><Relationship Id="rId32" Type="http://schemas.openxmlformats.org/officeDocument/2006/relationships/hyperlink" Target="https://repl.it/@malcolmyam/wk0x-simplecharts#index.html" TargetMode="External"/><Relationship Id="rId13" Type="http://schemas.openxmlformats.org/officeDocument/2006/relationships/hyperlink" Target="https://www.mapbox.com/" TargetMode="External"/><Relationship Id="rId12" Type="http://schemas.openxmlformats.org/officeDocument/2006/relationships/hyperlink" Target="https://public-apis.xyz/" TargetMode="External"/><Relationship Id="rId15" Type="http://schemas.openxmlformats.org/officeDocument/2006/relationships/hyperlink" Target="https://docs.onemap.sg/#onemap-rest-apis" TargetMode="External"/><Relationship Id="rId14" Type="http://schemas.openxmlformats.org/officeDocument/2006/relationships/hyperlink" Target="https://www.mas.gov.sg/development/fintech/financial-industry-api-register" TargetMode="External"/><Relationship Id="rId17" Type="http://schemas.openxmlformats.org/officeDocument/2006/relationships/hyperlink" Target="https://dev.to/camerenisonfire/10-intriguing-public-rest-apis-for-your-next-project-2gbd" TargetMode="External"/><Relationship Id="rId16" Type="http://schemas.openxmlformats.org/officeDocument/2006/relationships/hyperlink" Target="https://github.com/TonnyL/Awesome_APIs" TargetMode="External"/><Relationship Id="rId19" Type="http://schemas.openxmlformats.org/officeDocument/2006/relationships/hyperlink" Target="http://www.omdbapi.com/" TargetMode="External"/><Relationship Id="rId18" Type="http://schemas.openxmlformats.org/officeDocument/2006/relationships/hyperlink" Target="https://public-apis.i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915675" y="1466500"/>
            <a:ext cx="2403600" cy="354000"/>
          </a:xfrm>
          <a:prstGeom prst="rect">
            <a:avLst/>
          </a:prstGeom>
          <a:solidFill>
            <a:srgbClr val="F6B20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 name="Google Shape;61;p14"/>
          <p:cNvSpPr txBox="1"/>
          <p:nvPr/>
        </p:nvSpPr>
        <p:spPr>
          <a:xfrm>
            <a:off x="915686" y="1848158"/>
            <a:ext cx="4338300" cy="744300"/>
          </a:xfrm>
          <a:prstGeom prst="rect">
            <a:avLst/>
          </a:prstGeom>
          <a:noFill/>
          <a:ln>
            <a:noFill/>
          </a:ln>
        </p:spPr>
        <p:txBody>
          <a:bodyPr anchorCtr="0" anchor="t" bIns="0" lIns="0" spcFirstLastPara="1" rIns="0" wrap="square" tIns="0">
            <a:spAutoFit/>
          </a:bodyPr>
          <a:lstStyle/>
          <a:p>
            <a:pPr indent="0" lvl="0" marL="0" marR="0" rtl="0" algn="l">
              <a:lnSpc>
                <a:spcPct val="93001"/>
              </a:lnSpc>
              <a:spcBef>
                <a:spcPts val="0"/>
              </a:spcBef>
              <a:spcAft>
                <a:spcPts val="0"/>
              </a:spcAft>
              <a:buNone/>
            </a:pPr>
            <a:r>
              <a:rPr lang="en-GB" sz="5200">
                <a:solidFill>
                  <a:srgbClr val="3B41C9"/>
                </a:solidFill>
                <a:latin typeface="Oswald"/>
                <a:ea typeface="Oswald"/>
                <a:cs typeface="Oswald"/>
                <a:sym typeface="Oswald"/>
              </a:rPr>
              <a:t>OBJECTS &amp; LIBS</a:t>
            </a:r>
            <a:endParaRPr sz="100">
              <a:latin typeface="Oswald"/>
              <a:ea typeface="Oswald"/>
              <a:cs typeface="Oswald"/>
              <a:sym typeface="Oswald"/>
            </a:endParaRPr>
          </a:p>
        </p:txBody>
      </p:sp>
      <p:pic>
        <p:nvPicPr>
          <p:cNvPr id="62" name="Google Shape;62;p14"/>
          <p:cNvPicPr preferRelativeResize="0"/>
          <p:nvPr/>
        </p:nvPicPr>
        <p:blipFill rotWithShape="1">
          <a:blip r:embed="rId3">
            <a:alphaModFix/>
          </a:blip>
          <a:srcRect b="0" l="0" r="0" t="0"/>
          <a:stretch/>
        </p:blipFill>
        <p:spPr>
          <a:xfrm>
            <a:off x="5116272" y="2123240"/>
            <a:ext cx="5797658" cy="5797658"/>
          </a:xfrm>
          <a:prstGeom prst="rect">
            <a:avLst/>
          </a:prstGeom>
          <a:noFill/>
          <a:ln>
            <a:noFill/>
          </a:ln>
        </p:spPr>
      </p:pic>
      <p:pic>
        <p:nvPicPr>
          <p:cNvPr id="63" name="Google Shape;63;p14"/>
          <p:cNvPicPr preferRelativeResize="0"/>
          <p:nvPr/>
        </p:nvPicPr>
        <p:blipFill rotWithShape="1">
          <a:blip r:embed="rId4">
            <a:alphaModFix/>
          </a:blip>
          <a:srcRect b="0" l="0" r="0" t="0"/>
          <a:stretch/>
        </p:blipFill>
        <p:spPr>
          <a:xfrm>
            <a:off x="-1007425" y="-1028700"/>
            <a:ext cx="2057401" cy="2057401"/>
          </a:xfrm>
          <a:prstGeom prst="rect">
            <a:avLst/>
          </a:prstGeom>
          <a:noFill/>
          <a:ln>
            <a:noFill/>
          </a:ln>
        </p:spPr>
      </p:pic>
      <p:pic>
        <p:nvPicPr>
          <p:cNvPr id="64" name="Google Shape;64;p14"/>
          <p:cNvPicPr preferRelativeResize="0"/>
          <p:nvPr/>
        </p:nvPicPr>
        <p:blipFill rotWithShape="1">
          <a:blip r:embed="rId5">
            <a:alphaModFix/>
          </a:blip>
          <a:srcRect b="0" l="0" r="0" t="0"/>
          <a:stretch/>
        </p:blipFill>
        <p:spPr>
          <a:xfrm>
            <a:off x="5179289" y="1424159"/>
            <a:ext cx="3206022" cy="2849352"/>
          </a:xfrm>
          <a:prstGeom prst="rect">
            <a:avLst/>
          </a:prstGeom>
          <a:noFill/>
          <a:ln>
            <a:noFill/>
          </a:ln>
        </p:spPr>
      </p:pic>
      <p:pic>
        <p:nvPicPr>
          <p:cNvPr id="65" name="Google Shape;65;p14"/>
          <p:cNvPicPr preferRelativeResize="0"/>
          <p:nvPr/>
        </p:nvPicPr>
        <p:blipFill rotWithShape="1">
          <a:blip r:embed="rId6">
            <a:alphaModFix/>
          </a:blip>
          <a:srcRect b="0" l="0" r="0" t="0"/>
          <a:stretch/>
        </p:blipFill>
        <p:spPr>
          <a:xfrm>
            <a:off x="4766398" y="4745901"/>
            <a:ext cx="837054" cy="837054"/>
          </a:xfrm>
          <a:prstGeom prst="rect">
            <a:avLst/>
          </a:prstGeom>
          <a:noFill/>
          <a:ln>
            <a:noFill/>
          </a:ln>
        </p:spPr>
      </p:pic>
      <p:pic>
        <p:nvPicPr>
          <p:cNvPr id="66" name="Google Shape;66;p14"/>
          <p:cNvPicPr preferRelativeResize="0"/>
          <p:nvPr/>
        </p:nvPicPr>
        <p:blipFill rotWithShape="1">
          <a:blip r:embed="rId7">
            <a:alphaModFix/>
          </a:blip>
          <a:srcRect b="0" l="0" r="0" t="0"/>
          <a:stretch/>
        </p:blipFill>
        <p:spPr>
          <a:xfrm>
            <a:off x="8465344" y="4512400"/>
            <a:ext cx="233501" cy="233501"/>
          </a:xfrm>
          <a:prstGeom prst="rect">
            <a:avLst/>
          </a:prstGeom>
          <a:noFill/>
          <a:ln>
            <a:noFill/>
          </a:ln>
        </p:spPr>
      </p:pic>
      <p:pic>
        <p:nvPicPr>
          <p:cNvPr id="67" name="Google Shape;67;p14"/>
          <p:cNvPicPr preferRelativeResize="0"/>
          <p:nvPr/>
        </p:nvPicPr>
        <p:blipFill rotWithShape="1">
          <a:blip r:embed="rId7">
            <a:alphaModFix/>
          </a:blip>
          <a:srcRect b="0" l="0" r="0" t="0"/>
          <a:stretch/>
        </p:blipFill>
        <p:spPr>
          <a:xfrm>
            <a:off x="8151809" y="4512400"/>
            <a:ext cx="233501" cy="233501"/>
          </a:xfrm>
          <a:prstGeom prst="rect">
            <a:avLst/>
          </a:prstGeom>
          <a:noFill/>
          <a:ln>
            <a:noFill/>
          </a:ln>
        </p:spPr>
      </p:pic>
      <p:pic>
        <p:nvPicPr>
          <p:cNvPr id="68" name="Google Shape;68;p14"/>
          <p:cNvPicPr preferRelativeResize="0"/>
          <p:nvPr/>
        </p:nvPicPr>
        <p:blipFill rotWithShape="1">
          <a:blip r:embed="rId8">
            <a:alphaModFix/>
          </a:blip>
          <a:srcRect b="0" l="0" r="0" t="0"/>
          <a:stretch/>
        </p:blipFill>
        <p:spPr>
          <a:xfrm>
            <a:off x="8555480" y="4578925"/>
            <a:ext cx="61023" cy="100450"/>
          </a:xfrm>
          <a:prstGeom prst="rect">
            <a:avLst/>
          </a:prstGeom>
          <a:noFill/>
          <a:ln>
            <a:noFill/>
          </a:ln>
        </p:spPr>
      </p:pic>
      <p:pic>
        <p:nvPicPr>
          <p:cNvPr id="69" name="Google Shape;69;p14"/>
          <p:cNvPicPr preferRelativeResize="0"/>
          <p:nvPr/>
        </p:nvPicPr>
        <p:blipFill rotWithShape="1">
          <a:blip r:embed="rId8">
            <a:alphaModFix/>
          </a:blip>
          <a:srcRect b="0" l="0" r="0" t="0"/>
          <a:stretch/>
        </p:blipFill>
        <p:spPr>
          <a:xfrm rot="10800000">
            <a:off x="8238048" y="4578925"/>
            <a:ext cx="61023" cy="100450"/>
          </a:xfrm>
          <a:prstGeom prst="rect">
            <a:avLst/>
          </a:prstGeom>
          <a:noFill/>
          <a:ln>
            <a:noFill/>
          </a:ln>
        </p:spPr>
      </p:pic>
      <p:pic>
        <p:nvPicPr>
          <p:cNvPr id="70" name="Google Shape;70;p14"/>
          <p:cNvPicPr preferRelativeResize="0"/>
          <p:nvPr/>
        </p:nvPicPr>
        <p:blipFill rotWithShape="1">
          <a:blip r:embed="rId9">
            <a:alphaModFix/>
          </a:blip>
          <a:srcRect b="0" l="0" r="0" t="0"/>
          <a:stretch/>
        </p:blipFill>
        <p:spPr>
          <a:xfrm rot="5400000">
            <a:off x="8246122" y="1924475"/>
            <a:ext cx="1183299" cy="591649"/>
          </a:xfrm>
          <a:prstGeom prst="rect">
            <a:avLst/>
          </a:prstGeom>
          <a:noFill/>
          <a:ln>
            <a:noFill/>
          </a:ln>
        </p:spPr>
      </p:pic>
      <p:pic>
        <p:nvPicPr>
          <p:cNvPr id="71" name="Google Shape;71;p14"/>
          <p:cNvPicPr preferRelativeResize="0"/>
          <p:nvPr/>
        </p:nvPicPr>
        <p:blipFill rotWithShape="1">
          <a:blip r:embed="rId10">
            <a:alphaModFix/>
          </a:blip>
          <a:srcRect b="0" l="0" r="0" t="0"/>
          <a:stretch/>
        </p:blipFill>
        <p:spPr>
          <a:xfrm flipH="1">
            <a:off x="21275" y="4287237"/>
            <a:ext cx="856264" cy="856264"/>
          </a:xfrm>
          <a:prstGeom prst="rect">
            <a:avLst/>
          </a:prstGeom>
          <a:noFill/>
          <a:ln>
            <a:noFill/>
          </a:ln>
        </p:spPr>
      </p:pic>
      <p:pic>
        <p:nvPicPr>
          <p:cNvPr id="72" name="Google Shape;72;p14"/>
          <p:cNvPicPr preferRelativeResize="0"/>
          <p:nvPr/>
        </p:nvPicPr>
        <p:blipFill rotWithShape="1">
          <a:blip r:embed="rId11">
            <a:alphaModFix/>
          </a:blip>
          <a:srcRect b="0" l="0" r="0" t="0"/>
          <a:stretch/>
        </p:blipFill>
        <p:spPr>
          <a:xfrm flipH="1">
            <a:off x="301130" y="4050264"/>
            <a:ext cx="856263" cy="856264"/>
          </a:xfrm>
          <a:prstGeom prst="rect">
            <a:avLst/>
          </a:prstGeom>
          <a:noFill/>
          <a:ln>
            <a:noFill/>
          </a:ln>
        </p:spPr>
      </p:pic>
      <p:pic>
        <p:nvPicPr>
          <p:cNvPr id="73" name="Google Shape;73;p14"/>
          <p:cNvPicPr preferRelativeResize="0"/>
          <p:nvPr/>
        </p:nvPicPr>
        <p:blipFill rotWithShape="1">
          <a:blip r:embed="rId12">
            <a:alphaModFix/>
          </a:blip>
          <a:srcRect b="0" l="0" r="0" t="0"/>
          <a:stretch/>
        </p:blipFill>
        <p:spPr>
          <a:xfrm>
            <a:off x="6069486" y="740836"/>
            <a:ext cx="210933" cy="210933"/>
          </a:xfrm>
          <a:prstGeom prst="rect">
            <a:avLst/>
          </a:prstGeom>
          <a:noFill/>
          <a:ln>
            <a:noFill/>
          </a:ln>
        </p:spPr>
      </p:pic>
      <p:pic>
        <p:nvPicPr>
          <p:cNvPr id="74" name="Google Shape;74;p14"/>
          <p:cNvPicPr preferRelativeResize="0"/>
          <p:nvPr/>
        </p:nvPicPr>
        <p:blipFill rotWithShape="1">
          <a:blip r:embed="rId12">
            <a:alphaModFix/>
          </a:blip>
          <a:srcRect b="0" l="0" r="0" t="0"/>
          <a:stretch/>
        </p:blipFill>
        <p:spPr>
          <a:xfrm>
            <a:off x="535625" y="2964330"/>
            <a:ext cx="210933" cy="210933"/>
          </a:xfrm>
          <a:prstGeom prst="rect">
            <a:avLst/>
          </a:prstGeom>
          <a:noFill/>
          <a:ln>
            <a:noFill/>
          </a:ln>
        </p:spPr>
      </p:pic>
      <p:sp>
        <p:nvSpPr>
          <p:cNvPr id="75" name="Google Shape;75;p14"/>
          <p:cNvSpPr txBox="1"/>
          <p:nvPr/>
        </p:nvSpPr>
        <p:spPr>
          <a:xfrm>
            <a:off x="1000601" y="1541625"/>
            <a:ext cx="15396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GB" sz="1200">
                <a:solidFill>
                  <a:srgbClr val="3B41C9"/>
                </a:solidFill>
                <a:latin typeface="Montserrat"/>
                <a:ea typeface="Montserrat"/>
                <a:cs typeface="Montserrat"/>
                <a:sym typeface="Montserrat"/>
              </a:rPr>
              <a:t>Programming</a:t>
            </a:r>
            <a:endParaRPr sz="700"/>
          </a:p>
        </p:txBody>
      </p:sp>
      <p:sp>
        <p:nvSpPr>
          <p:cNvPr id="76" name="Google Shape;76;p14"/>
          <p:cNvSpPr txBox="1"/>
          <p:nvPr/>
        </p:nvSpPr>
        <p:spPr>
          <a:xfrm>
            <a:off x="2251624" y="1541625"/>
            <a:ext cx="11715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GB" sz="1200">
                <a:solidFill>
                  <a:srgbClr val="3B41C9"/>
                </a:solidFill>
                <a:latin typeface="Montserrat"/>
                <a:ea typeface="Montserrat"/>
                <a:cs typeface="Montserrat"/>
                <a:sym typeface="Montserrat"/>
              </a:rPr>
              <a:t>Fundamentals</a:t>
            </a:r>
            <a:endParaRPr sz="700"/>
          </a:p>
        </p:txBody>
      </p:sp>
      <p:pic>
        <p:nvPicPr>
          <p:cNvPr id="77" name="Google Shape;77;p14"/>
          <p:cNvPicPr preferRelativeResize="0"/>
          <p:nvPr/>
        </p:nvPicPr>
        <p:blipFill rotWithShape="1">
          <a:blip r:embed="rId13">
            <a:alphaModFix/>
          </a:blip>
          <a:srcRect b="0" l="0" r="0" t="0"/>
          <a:stretch/>
        </p:blipFill>
        <p:spPr>
          <a:xfrm>
            <a:off x="877556" y="2502446"/>
            <a:ext cx="300761" cy="233500"/>
          </a:xfrm>
          <a:prstGeom prst="rect">
            <a:avLst/>
          </a:prstGeom>
          <a:noFill/>
          <a:ln>
            <a:noFill/>
          </a:ln>
        </p:spPr>
      </p:pic>
      <p:sp>
        <p:nvSpPr>
          <p:cNvPr id="78" name="Google Shape;78;p1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
        <p:nvSpPr>
          <p:cNvPr id="79" name="Google Shape;79;p14"/>
          <p:cNvSpPr txBox="1"/>
          <p:nvPr/>
        </p:nvSpPr>
        <p:spPr>
          <a:xfrm>
            <a:off x="1230228" y="2549900"/>
            <a:ext cx="2496300" cy="138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GB" sz="900">
                <a:solidFill>
                  <a:srgbClr val="3B41C9"/>
                </a:solidFill>
                <a:latin typeface="Montserrat"/>
                <a:ea typeface="Montserrat"/>
                <a:cs typeface="Montserrat"/>
                <a:sym typeface="Montserrat"/>
              </a:rPr>
              <a:t>DIPLOMA IN FULL-STACK DEVELOPMENT</a:t>
            </a:r>
            <a:endParaRPr sz="500"/>
          </a:p>
        </p:txBody>
      </p:sp>
      <p:sp>
        <p:nvSpPr>
          <p:cNvPr id="80" name="Google Shape;80;p14"/>
          <p:cNvSpPr txBox="1"/>
          <p:nvPr/>
        </p:nvSpPr>
        <p:spPr>
          <a:xfrm>
            <a:off x="1157400" y="2620100"/>
            <a:ext cx="23709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700">
                <a:solidFill>
                  <a:srgbClr val="595959"/>
                </a:solidFill>
                <a:latin typeface="Montserrat"/>
                <a:ea typeface="Montserrat"/>
                <a:cs typeface="Montserrat"/>
                <a:sym typeface="Montserrat"/>
              </a:rPr>
              <a:t>Certificate in </a:t>
            </a:r>
            <a:r>
              <a:rPr b="1" lang="en-GB" sz="700">
                <a:solidFill>
                  <a:srgbClr val="595959"/>
                </a:solidFill>
                <a:latin typeface="Montserrat"/>
                <a:ea typeface="Montserrat"/>
                <a:cs typeface="Montserrat"/>
                <a:sym typeface="Montserrat"/>
              </a:rPr>
              <a:t>Computing Fundamentals</a:t>
            </a:r>
            <a:endParaRPr b="1" sz="700">
              <a:solidFill>
                <a:srgbClr val="595959"/>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solidFill>
                  <a:schemeClr val="dk1"/>
                </a:solidFill>
                <a:latin typeface="Calibri"/>
                <a:ea typeface="Calibri"/>
                <a:cs typeface="Calibri"/>
                <a:sym typeface="Calibri"/>
              </a:rPr>
              <a:t>Returns the key/value of one property at a time. Use in a </a:t>
            </a:r>
            <a:r>
              <a:rPr i="1" lang="en-GB">
                <a:solidFill>
                  <a:schemeClr val="dk1"/>
                </a:solidFill>
                <a:latin typeface="Calibri"/>
                <a:ea typeface="Calibri"/>
                <a:cs typeface="Calibri"/>
                <a:sym typeface="Calibri"/>
              </a:rPr>
              <a:t>for</a:t>
            </a:r>
            <a:r>
              <a:rPr lang="en-GB">
                <a:solidFill>
                  <a:schemeClr val="dk1"/>
                </a:solidFill>
                <a:latin typeface="Calibri"/>
                <a:ea typeface="Calibri"/>
                <a:cs typeface="Calibri"/>
                <a:sym typeface="Calibri"/>
              </a:rPr>
              <a:t> loop:</a:t>
            </a:r>
            <a:endParaRPr>
              <a:solidFill>
                <a:schemeClr val="dk1"/>
              </a:solidFill>
              <a:latin typeface="Calibri"/>
              <a:ea typeface="Calibri"/>
              <a:cs typeface="Calibri"/>
              <a:sym typeface="Calibri"/>
            </a:endParaRPr>
          </a:p>
          <a:p>
            <a:pPr indent="0" lvl="0" marL="0" rtl="0" algn="l">
              <a:lnSpc>
                <a:spcPct val="133333"/>
              </a:lnSpc>
              <a:spcBef>
                <a:spcPts val="1200"/>
              </a:spcBef>
              <a:spcAft>
                <a:spcPts val="0"/>
              </a:spcAft>
              <a:buNone/>
            </a:pPr>
            <a:r>
              <a:rPr lang="en-GB">
                <a:solidFill>
                  <a:srgbClr val="000000"/>
                </a:solidFill>
                <a:highlight>
                  <a:srgbClr val="FFFFFE"/>
                </a:highlight>
                <a:latin typeface="Consolas"/>
                <a:ea typeface="Consolas"/>
                <a:cs typeface="Consolas"/>
                <a:sym typeface="Consolas"/>
              </a:rPr>
              <a:t>Usage:</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for (let [key, value] of Object.entries(book))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console.log(key,"=&gt;",value)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Output:</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title =&gt; The Lord of the Rings</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author =&gt; JRR Tolkien</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ISBN =&gt; 123-123-123-123</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pages =&gt; 7220</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a:solidFill>
                <a:srgbClr val="000000"/>
              </a:solidFill>
              <a:highlight>
                <a:srgbClr val="FFFFFE"/>
              </a:highlight>
              <a:latin typeface="Consolas"/>
              <a:ea typeface="Consolas"/>
              <a:cs typeface="Consolas"/>
              <a:sym typeface="Consolas"/>
            </a:endParaRPr>
          </a:p>
          <a:p>
            <a:pPr indent="0" lvl="0" marL="0" rtl="0" algn="l">
              <a:spcBef>
                <a:spcPts val="0"/>
              </a:spcBef>
              <a:spcAft>
                <a:spcPts val="1200"/>
              </a:spcAft>
              <a:buNone/>
            </a:pPr>
            <a:r>
              <a:t/>
            </a:r>
            <a:endParaRPr/>
          </a:p>
        </p:txBody>
      </p:sp>
      <p:sp>
        <p:nvSpPr>
          <p:cNvPr id="167" name="Google Shape;167;p23"/>
          <p:cNvSpPr txBox="1"/>
          <p:nvPr/>
        </p:nvSpPr>
        <p:spPr>
          <a:xfrm>
            <a:off x="1512750" y="394450"/>
            <a:ext cx="61185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Object.entries()</a:t>
            </a:r>
            <a:endParaRPr sz="800">
              <a:solidFill>
                <a:srgbClr val="3B41C9"/>
              </a:solidFill>
            </a:endParaRPr>
          </a:p>
        </p:txBody>
      </p:sp>
      <p:sp>
        <p:nvSpPr>
          <p:cNvPr id="168" name="Google Shape;168;p2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69" name="Google Shape;169;p23"/>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70" name="Google Shape;170;p2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Check if a property name exists in the Object:</a:t>
            </a:r>
            <a:endParaRPr/>
          </a:p>
          <a:p>
            <a:pPr indent="0" lvl="0" marL="0" rtl="0" algn="l">
              <a:lnSpc>
                <a:spcPct val="133333"/>
              </a:lnSpc>
              <a:spcBef>
                <a:spcPts val="1200"/>
              </a:spcBef>
              <a:spcAft>
                <a:spcPts val="0"/>
              </a:spcAft>
              <a:buNone/>
            </a:pPr>
            <a:r>
              <a:rPr lang="en-GB" sz="1500">
                <a:solidFill>
                  <a:srgbClr val="000000"/>
                </a:solidFill>
                <a:highlight>
                  <a:srgbClr val="FFFFFE"/>
                </a:highlight>
                <a:latin typeface="Consolas"/>
                <a:ea typeface="Consolas"/>
                <a:cs typeface="Consolas"/>
                <a:sym typeface="Consolas"/>
              </a:rPr>
              <a:t>console.log("book.hasOwnProperty() =&gt;",book.hasOwnProperty('pages'));</a:t>
            </a:r>
            <a:endParaRPr sz="1500">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500">
                <a:solidFill>
                  <a:srgbClr val="000000"/>
                </a:solidFill>
                <a:highlight>
                  <a:srgbClr val="FFFFFE"/>
                </a:highlight>
                <a:latin typeface="Consolas"/>
                <a:ea typeface="Consolas"/>
                <a:cs typeface="Consolas"/>
                <a:sym typeface="Consolas"/>
              </a:rPr>
              <a:t>// Or doing </a:t>
            </a:r>
            <a:r>
              <a:rPr i="1" lang="en-GB" sz="1500">
                <a:solidFill>
                  <a:srgbClr val="000000"/>
                </a:solidFill>
                <a:highlight>
                  <a:srgbClr val="FFFFFE"/>
                </a:highlight>
                <a:latin typeface="Consolas"/>
                <a:ea typeface="Consolas"/>
                <a:cs typeface="Consolas"/>
                <a:sym typeface="Consolas"/>
              </a:rPr>
              <a:t>almost</a:t>
            </a:r>
            <a:r>
              <a:rPr lang="en-GB" sz="1500">
                <a:solidFill>
                  <a:srgbClr val="000000"/>
                </a:solidFill>
                <a:highlight>
                  <a:srgbClr val="FFFFFE"/>
                </a:highlight>
                <a:latin typeface="Consolas"/>
                <a:ea typeface="Consolas"/>
                <a:cs typeface="Consolas"/>
                <a:sym typeface="Consolas"/>
              </a:rPr>
              <a:t> the same thing:</a:t>
            </a:r>
            <a:endParaRPr sz="1500">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500">
                <a:solidFill>
                  <a:srgbClr val="000000"/>
                </a:solidFill>
                <a:highlight>
                  <a:srgbClr val="FFFFFE"/>
                </a:highlight>
                <a:latin typeface="Consolas"/>
                <a:ea typeface="Consolas"/>
                <a:cs typeface="Consolas"/>
                <a:sym typeface="Consolas"/>
              </a:rPr>
              <a:t>console.log('"pages in book =&gt;"', "pages" in book);</a:t>
            </a:r>
            <a:endParaRPr sz="1500">
              <a:solidFill>
                <a:srgbClr val="000000"/>
              </a:solidFill>
              <a:highlight>
                <a:srgbClr val="FFFFFE"/>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176" name="Google Shape;176;p24"/>
          <p:cNvSpPr txBox="1"/>
          <p:nvPr/>
        </p:nvSpPr>
        <p:spPr>
          <a:xfrm>
            <a:off x="1512750" y="394450"/>
            <a:ext cx="61185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Object.hasOwnProperty()</a:t>
            </a:r>
            <a:endParaRPr sz="800">
              <a:solidFill>
                <a:srgbClr val="3B41C9"/>
              </a:solidFill>
            </a:endParaRPr>
          </a:p>
        </p:txBody>
      </p:sp>
      <p:sp>
        <p:nvSpPr>
          <p:cNvPr id="177" name="Google Shape;177;p2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78" name="Google Shape;178;p24"/>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79" name="Google Shape;179;p2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"Merges" the properties of two objects together into a new object. The second priorities from the second object has higher priority.</a:t>
            </a:r>
            <a:endParaRPr/>
          </a:p>
          <a:p>
            <a:pPr indent="0" lvl="0" marL="0" rtl="0" algn="l">
              <a:spcBef>
                <a:spcPts val="1200"/>
              </a:spcBef>
              <a:spcAft>
                <a:spcPts val="1200"/>
              </a:spcAft>
              <a:buNone/>
            </a:pPr>
            <a:r>
              <a:t/>
            </a:r>
            <a:endParaRPr/>
          </a:p>
        </p:txBody>
      </p:sp>
      <p:sp>
        <p:nvSpPr>
          <p:cNvPr id="185" name="Google Shape;185;p25"/>
          <p:cNvSpPr txBox="1"/>
          <p:nvPr/>
        </p:nvSpPr>
        <p:spPr>
          <a:xfrm>
            <a:off x="442025" y="2099600"/>
            <a:ext cx="8227500" cy="33555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lang="en-GB" sz="1200">
                <a:highlight>
                  <a:srgbClr val="FFFFFE"/>
                </a:highlight>
                <a:latin typeface="Consolas"/>
                <a:ea typeface="Consolas"/>
                <a:cs typeface="Consolas"/>
                <a:sym typeface="Consolas"/>
              </a:rPr>
              <a:t>let book = {</a:t>
            </a:r>
            <a:endParaRPr sz="12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200">
                <a:highlight>
                  <a:srgbClr val="FFFFFE"/>
                </a:highlight>
                <a:latin typeface="Consolas"/>
                <a:ea typeface="Consolas"/>
                <a:cs typeface="Consolas"/>
                <a:sym typeface="Consolas"/>
              </a:rPr>
              <a:t> "title": "The Lord of the Rings",</a:t>
            </a:r>
            <a:endParaRPr sz="12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200">
                <a:highlight>
                  <a:srgbClr val="FFFFFE"/>
                </a:highlight>
                <a:latin typeface="Consolas"/>
                <a:ea typeface="Consolas"/>
                <a:cs typeface="Consolas"/>
                <a:sym typeface="Consolas"/>
              </a:rPr>
              <a:t> "author": "JRR Tolkien",</a:t>
            </a:r>
            <a:endParaRPr sz="12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200">
                <a:highlight>
                  <a:srgbClr val="FFFFFE"/>
                </a:highlight>
                <a:latin typeface="Consolas"/>
                <a:ea typeface="Consolas"/>
                <a:cs typeface="Consolas"/>
                <a:sym typeface="Consolas"/>
              </a:rPr>
              <a:t> "ISBN":"123-123-123-123",</a:t>
            </a:r>
            <a:endParaRPr sz="12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200">
                <a:highlight>
                  <a:srgbClr val="FFFFFE"/>
                </a:highlight>
                <a:latin typeface="Consolas"/>
                <a:ea typeface="Consolas"/>
                <a:cs typeface="Consolas"/>
                <a:sym typeface="Consolas"/>
              </a:rPr>
              <a:t> "pages": 7220</a:t>
            </a:r>
            <a:endParaRPr sz="12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200">
                <a:highlight>
                  <a:srgbClr val="FFFFFE"/>
                </a:highlight>
                <a:latin typeface="Consolas"/>
                <a:ea typeface="Consolas"/>
                <a:cs typeface="Consolas"/>
                <a:sym typeface="Consolas"/>
              </a:rPr>
              <a:t>}</a:t>
            </a:r>
            <a:endParaRPr sz="12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200">
                <a:highlight>
                  <a:srgbClr val="FFFFFE"/>
                </a:highlight>
                <a:latin typeface="Consolas"/>
                <a:ea typeface="Consolas"/>
                <a:cs typeface="Consolas"/>
                <a:sym typeface="Consolas"/>
              </a:rPr>
              <a:t>let changes = {</a:t>
            </a:r>
            <a:endParaRPr sz="12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200">
                <a:highlight>
                  <a:srgbClr val="FFFFFE"/>
                </a:highlight>
                <a:latin typeface="Consolas"/>
                <a:ea typeface="Consolas"/>
                <a:cs typeface="Consolas"/>
                <a:sym typeface="Consolas"/>
              </a:rPr>
              <a:t> 'pages': 900</a:t>
            </a:r>
            <a:endParaRPr sz="12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200">
                <a:highlight>
                  <a:srgbClr val="FFFFFE"/>
                </a:highlight>
                <a:latin typeface="Consolas"/>
                <a:ea typeface="Consolas"/>
                <a:cs typeface="Consolas"/>
                <a:sym typeface="Consolas"/>
              </a:rPr>
              <a:t>}</a:t>
            </a:r>
            <a:endParaRPr sz="12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200">
                <a:highlight>
                  <a:srgbClr val="FFFFFE"/>
                </a:highlight>
                <a:latin typeface="Consolas"/>
                <a:ea typeface="Consolas"/>
                <a:cs typeface="Consolas"/>
                <a:sym typeface="Consolas"/>
              </a:rPr>
              <a:t>let book2 = Object.assign(book, changes);</a:t>
            </a:r>
            <a:endParaRPr sz="12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200">
                <a:highlight>
                  <a:srgbClr val="FFFFFE"/>
                </a:highlight>
                <a:latin typeface="Consolas"/>
                <a:ea typeface="Consolas"/>
                <a:cs typeface="Consolas"/>
                <a:sym typeface="Consolas"/>
              </a:rPr>
              <a:t>console.log(</a:t>
            </a:r>
            <a:r>
              <a:rPr lang="en-GB" sz="1200">
                <a:highlight>
                  <a:srgbClr val="FFF2CC"/>
                </a:highlight>
                <a:latin typeface="Consolas"/>
                <a:ea typeface="Consolas"/>
                <a:cs typeface="Consolas"/>
                <a:sym typeface="Consolas"/>
              </a:rPr>
              <a:t>book2</a:t>
            </a:r>
            <a:r>
              <a:rPr lang="en-GB" sz="1200">
                <a:highlight>
                  <a:srgbClr val="FFFFFE"/>
                </a:highlight>
                <a:latin typeface="Consolas"/>
                <a:ea typeface="Consolas"/>
                <a:cs typeface="Consolas"/>
                <a:sym typeface="Consolas"/>
              </a:rPr>
              <a:t>);</a:t>
            </a:r>
            <a:endParaRPr sz="12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200">
              <a:highlight>
                <a:srgbClr val="FFFFFE"/>
              </a:highlight>
              <a:latin typeface="Consolas"/>
              <a:ea typeface="Consolas"/>
              <a:cs typeface="Consolas"/>
              <a:sym typeface="Consolas"/>
            </a:endParaRPr>
          </a:p>
          <a:p>
            <a:pPr indent="0" lvl="0" marL="0" rtl="0" algn="l">
              <a:spcBef>
                <a:spcPts val="0"/>
              </a:spcBef>
              <a:spcAft>
                <a:spcPts val="0"/>
              </a:spcAft>
              <a:buNone/>
            </a:pPr>
            <a:r>
              <a:t/>
            </a:r>
            <a:endParaRPr>
              <a:latin typeface="Proxima Nova"/>
              <a:ea typeface="Proxima Nova"/>
              <a:cs typeface="Proxima Nova"/>
              <a:sym typeface="Proxima Nova"/>
            </a:endParaRPr>
          </a:p>
        </p:txBody>
      </p:sp>
      <p:cxnSp>
        <p:nvCxnSpPr>
          <p:cNvPr id="186" name="Google Shape;186;p25"/>
          <p:cNvCxnSpPr>
            <a:endCxn id="187" idx="1"/>
          </p:cNvCxnSpPr>
          <p:nvPr/>
        </p:nvCxnSpPr>
        <p:spPr>
          <a:xfrm flipH="1" rot="10800000">
            <a:off x="2180100" y="2860675"/>
            <a:ext cx="2983500" cy="184080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25"/>
          <p:cNvSpPr txBox="1"/>
          <p:nvPr/>
        </p:nvSpPr>
        <p:spPr>
          <a:xfrm>
            <a:off x="5163600" y="2121925"/>
            <a:ext cx="3592800" cy="1477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GB">
                <a:latin typeface="Consolas"/>
                <a:ea typeface="Consolas"/>
                <a:cs typeface="Consolas"/>
                <a:sym typeface="Consolas"/>
              </a:rPr>
              <a:t>  title: 'The Lord of the Rings',</a:t>
            </a:r>
            <a:endParaRPr>
              <a:latin typeface="Consolas"/>
              <a:ea typeface="Consolas"/>
              <a:cs typeface="Consolas"/>
              <a:sym typeface="Consolas"/>
            </a:endParaRPr>
          </a:p>
          <a:p>
            <a:pPr indent="0" lvl="0" marL="0" rtl="0" algn="l">
              <a:spcBef>
                <a:spcPts val="0"/>
              </a:spcBef>
              <a:spcAft>
                <a:spcPts val="0"/>
              </a:spcAft>
              <a:buNone/>
            </a:pPr>
            <a:r>
              <a:rPr lang="en-GB">
                <a:latin typeface="Consolas"/>
                <a:ea typeface="Consolas"/>
                <a:cs typeface="Consolas"/>
                <a:sym typeface="Consolas"/>
              </a:rPr>
              <a:t>  author: 'JRR Tolkien',</a:t>
            </a:r>
            <a:endParaRPr>
              <a:latin typeface="Consolas"/>
              <a:ea typeface="Consolas"/>
              <a:cs typeface="Consolas"/>
              <a:sym typeface="Consolas"/>
            </a:endParaRPr>
          </a:p>
          <a:p>
            <a:pPr indent="0" lvl="0" marL="0" rtl="0" algn="l">
              <a:spcBef>
                <a:spcPts val="0"/>
              </a:spcBef>
              <a:spcAft>
                <a:spcPts val="0"/>
              </a:spcAft>
              <a:buNone/>
            </a:pPr>
            <a:r>
              <a:rPr lang="en-GB">
                <a:latin typeface="Consolas"/>
                <a:ea typeface="Consolas"/>
                <a:cs typeface="Consolas"/>
                <a:sym typeface="Consolas"/>
              </a:rPr>
              <a:t>  ISBN: '123-123-123-123',</a:t>
            </a:r>
            <a:endParaRPr>
              <a:latin typeface="Consolas"/>
              <a:ea typeface="Consolas"/>
              <a:cs typeface="Consolas"/>
              <a:sym typeface="Consolas"/>
            </a:endParaRPr>
          </a:p>
          <a:p>
            <a:pPr indent="0" lvl="0" marL="0" rtl="0" algn="l">
              <a:spcBef>
                <a:spcPts val="0"/>
              </a:spcBef>
              <a:spcAft>
                <a:spcPts val="0"/>
              </a:spcAft>
              <a:buNone/>
            </a:pPr>
            <a:r>
              <a:rPr lang="en-GB">
                <a:latin typeface="Consolas"/>
                <a:ea typeface="Consolas"/>
                <a:cs typeface="Consolas"/>
                <a:sym typeface="Consolas"/>
              </a:rPr>
              <a:t>  </a:t>
            </a:r>
            <a:r>
              <a:rPr lang="en-GB">
                <a:highlight>
                  <a:srgbClr val="F4CCCC"/>
                </a:highlight>
                <a:latin typeface="Consolas"/>
                <a:ea typeface="Consolas"/>
                <a:cs typeface="Consolas"/>
                <a:sym typeface="Consolas"/>
              </a:rPr>
              <a:t>pages: 900</a:t>
            </a:r>
            <a:endParaRPr>
              <a:highlight>
                <a:srgbClr val="F4CCCC"/>
              </a:highlight>
              <a:latin typeface="Consolas"/>
              <a:ea typeface="Consolas"/>
              <a:cs typeface="Consolas"/>
              <a:sym typeface="Consolas"/>
            </a:endParaRPr>
          </a:p>
          <a:p>
            <a:pPr indent="0" lvl="0" marL="0" rtl="0" algn="l">
              <a:spcBef>
                <a:spcPts val="0"/>
              </a:spcBef>
              <a:spcAft>
                <a:spcPts val="0"/>
              </a:spcAft>
              <a:buNone/>
            </a:pPr>
            <a:r>
              <a:rPr lang="en-GB">
                <a:latin typeface="Consolas"/>
                <a:ea typeface="Consolas"/>
                <a:cs typeface="Consolas"/>
                <a:sym typeface="Consolas"/>
              </a:rPr>
              <a:t>}</a:t>
            </a:r>
            <a:endParaRPr>
              <a:latin typeface="Consolas"/>
              <a:ea typeface="Consolas"/>
              <a:cs typeface="Consolas"/>
              <a:sym typeface="Consolas"/>
            </a:endParaRPr>
          </a:p>
        </p:txBody>
      </p:sp>
      <p:sp>
        <p:nvSpPr>
          <p:cNvPr id="188" name="Google Shape;188;p25"/>
          <p:cNvSpPr txBox="1"/>
          <p:nvPr/>
        </p:nvSpPr>
        <p:spPr>
          <a:xfrm>
            <a:off x="1512750" y="394450"/>
            <a:ext cx="61185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Object.assign()</a:t>
            </a:r>
            <a:endParaRPr sz="800">
              <a:solidFill>
                <a:srgbClr val="3B41C9"/>
              </a:solidFill>
            </a:endParaRPr>
          </a:p>
        </p:txBody>
      </p:sp>
      <p:sp>
        <p:nvSpPr>
          <p:cNvPr id="189" name="Google Shape;189;p2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90" name="Google Shape;190;p25"/>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91" name="Google Shape;191;p2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95" name="Shape 195"/>
        <p:cNvGrpSpPr/>
        <p:nvPr/>
      </p:nvGrpSpPr>
      <p:grpSpPr>
        <a:xfrm>
          <a:off x="0" y="0"/>
          <a:ext cx="0" cy="0"/>
          <a:chOff x="0" y="0"/>
          <a:chExt cx="0" cy="0"/>
        </a:xfrm>
      </p:grpSpPr>
      <p:pic>
        <p:nvPicPr>
          <p:cNvPr id="196" name="Google Shape;196;p26"/>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197" name="Google Shape;197;p26"/>
          <p:cNvSpPr txBox="1"/>
          <p:nvPr/>
        </p:nvSpPr>
        <p:spPr>
          <a:xfrm>
            <a:off x="2267475" y="2266725"/>
            <a:ext cx="47397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Destructuring Objects</a:t>
            </a:r>
            <a:endParaRPr b="1" sz="1300">
              <a:solidFill>
                <a:schemeClr val="lt1"/>
              </a:solidFill>
              <a:latin typeface="Montserrat"/>
              <a:ea typeface="Montserrat"/>
              <a:cs typeface="Montserrat"/>
              <a:sym typeface="Montserrat"/>
            </a:endParaRPr>
          </a:p>
        </p:txBody>
      </p:sp>
      <p:pic>
        <p:nvPicPr>
          <p:cNvPr id="198" name="Google Shape;198;p26"/>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
        <p:nvSpPr>
          <p:cNvPr id="199" name="Google Shape;199;p2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00" name="Google Shape;200;p26"/>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201" name="Google Shape;201;p2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GB"/>
              <a:t>You can copy the values of </a:t>
            </a:r>
            <a:r>
              <a:rPr i="1" lang="en-GB"/>
              <a:t>properties</a:t>
            </a:r>
            <a:r>
              <a:rPr lang="en-GB"/>
              <a:t> in an object into new variables using </a:t>
            </a:r>
            <a:r>
              <a:rPr lang="en-GB" u="sng"/>
              <a:t>destructuring.</a:t>
            </a:r>
            <a:endParaRPr u="sng"/>
          </a:p>
          <a:p>
            <a:pPr indent="0" lvl="0" marL="0" rtl="0" algn="l">
              <a:lnSpc>
                <a:spcPct val="133333"/>
              </a:lnSpc>
              <a:spcBef>
                <a:spcPts val="1200"/>
              </a:spcBef>
              <a:spcAft>
                <a:spcPts val="0"/>
              </a:spcAft>
              <a:buNone/>
            </a:pPr>
            <a:r>
              <a:rPr lang="en-GB">
                <a:solidFill>
                  <a:srgbClr val="000000"/>
                </a:solidFill>
                <a:highlight>
                  <a:srgbClr val="FFFFFE"/>
                </a:highlight>
                <a:latin typeface="Consolas"/>
                <a:ea typeface="Consolas"/>
                <a:cs typeface="Consolas"/>
                <a:sym typeface="Consolas"/>
              </a:rPr>
              <a:t>let fruits =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"apples": 20,</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a:t>
            </a:r>
            <a:r>
              <a:rPr lang="en-GB">
                <a:solidFill>
                  <a:srgbClr val="000000"/>
                </a:solidFill>
                <a:highlight>
                  <a:srgbClr val="FFFF00"/>
                </a:highlight>
                <a:latin typeface="Consolas"/>
                <a:ea typeface="Consolas"/>
                <a:cs typeface="Consolas"/>
                <a:sym typeface="Consolas"/>
              </a:rPr>
              <a:t>bananas</a:t>
            </a:r>
            <a:r>
              <a:rPr lang="en-GB">
                <a:solidFill>
                  <a:srgbClr val="000000"/>
                </a:solidFill>
                <a:highlight>
                  <a:srgbClr val="FFFFFE"/>
                </a:highlight>
                <a:latin typeface="Consolas"/>
                <a:ea typeface="Consolas"/>
                <a:cs typeface="Consolas"/>
                <a:sym typeface="Consolas"/>
              </a:rPr>
              <a:t>": 35,</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a:t>
            </a:r>
            <a:r>
              <a:rPr lang="en-GB">
                <a:solidFill>
                  <a:srgbClr val="000000"/>
                </a:solidFill>
                <a:highlight>
                  <a:srgbClr val="FFFF00"/>
                </a:highlight>
                <a:latin typeface="Consolas"/>
                <a:ea typeface="Consolas"/>
                <a:cs typeface="Consolas"/>
                <a:sym typeface="Consolas"/>
              </a:rPr>
              <a:t>pears</a:t>
            </a:r>
            <a:r>
              <a:rPr lang="en-GB">
                <a:solidFill>
                  <a:srgbClr val="000000"/>
                </a:solidFill>
                <a:highlight>
                  <a:srgbClr val="FFFFFE"/>
                </a:highlight>
                <a:latin typeface="Consolas"/>
                <a:ea typeface="Consolas"/>
                <a:cs typeface="Consolas"/>
                <a:sym typeface="Consolas"/>
              </a:rPr>
              <a:t>": 45,</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"oranges": 66</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let </a:t>
            </a:r>
            <a:r>
              <a:rPr lang="en-GB">
                <a:solidFill>
                  <a:srgbClr val="000000"/>
                </a:solidFill>
                <a:highlight>
                  <a:srgbClr val="FFFF00"/>
                </a:highlight>
                <a:latin typeface="Consolas"/>
                <a:ea typeface="Consolas"/>
                <a:cs typeface="Consolas"/>
                <a:sym typeface="Consolas"/>
              </a:rPr>
              <a:t>{bananas, pears}</a:t>
            </a:r>
            <a:r>
              <a:rPr lang="en-GB">
                <a:solidFill>
                  <a:srgbClr val="000000"/>
                </a:solidFill>
                <a:highlight>
                  <a:srgbClr val="FFFFFE"/>
                </a:highlight>
                <a:latin typeface="Consolas"/>
                <a:ea typeface="Consolas"/>
                <a:cs typeface="Consolas"/>
                <a:sym typeface="Consolas"/>
              </a:rPr>
              <a:t> = fruits;</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console.log(bananas, pears);</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will get 35, 45</a:t>
            </a:r>
            <a:endParaRPr>
              <a:solidFill>
                <a:srgbClr val="000000"/>
              </a:solidFill>
              <a:highlight>
                <a:srgbClr val="FFFFFE"/>
              </a:highlight>
              <a:latin typeface="Consolas"/>
              <a:ea typeface="Consolas"/>
              <a:cs typeface="Consolas"/>
              <a:sym typeface="Consolas"/>
            </a:endParaRPr>
          </a:p>
          <a:p>
            <a:pPr indent="0" lvl="0" marL="0" rtl="0" algn="l">
              <a:spcBef>
                <a:spcPts val="0"/>
              </a:spcBef>
              <a:spcAft>
                <a:spcPts val="1200"/>
              </a:spcAft>
              <a:buNone/>
            </a:pPr>
            <a:r>
              <a:t/>
            </a:r>
            <a:endParaRPr/>
          </a:p>
        </p:txBody>
      </p:sp>
      <p:sp>
        <p:nvSpPr>
          <p:cNvPr id="207" name="Google Shape;207;p27"/>
          <p:cNvSpPr txBox="1"/>
          <p:nvPr/>
        </p:nvSpPr>
        <p:spPr>
          <a:xfrm>
            <a:off x="4572000" y="2621975"/>
            <a:ext cx="2722500" cy="1046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The variable names </a:t>
            </a:r>
            <a:r>
              <a:rPr b="1" i="1" lang="en-GB">
                <a:latin typeface="Proxima Nova"/>
                <a:ea typeface="Proxima Nova"/>
                <a:cs typeface="Proxima Nova"/>
                <a:sym typeface="Proxima Nova"/>
              </a:rPr>
              <a:t>must</a:t>
            </a:r>
            <a:r>
              <a:rPr b="1" lang="en-GB">
                <a:latin typeface="Proxima Nova"/>
                <a:ea typeface="Proxima Nova"/>
                <a:cs typeface="Proxima Nova"/>
                <a:sym typeface="Proxima Nova"/>
              </a:rPr>
              <a:t> match the property names that we will to copy to the variable</a:t>
            </a:r>
            <a:endParaRPr b="1">
              <a:latin typeface="Proxima Nova"/>
              <a:ea typeface="Proxima Nova"/>
              <a:cs typeface="Proxima Nova"/>
              <a:sym typeface="Proxima Nova"/>
            </a:endParaRPr>
          </a:p>
        </p:txBody>
      </p:sp>
      <p:sp>
        <p:nvSpPr>
          <p:cNvPr id="208" name="Google Shape;208;p27"/>
          <p:cNvSpPr txBox="1"/>
          <p:nvPr/>
        </p:nvSpPr>
        <p:spPr>
          <a:xfrm>
            <a:off x="1512750" y="394450"/>
            <a:ext cx="61185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Destructuring Objects</a:t>
            </a:r>
            <a:endParaRPr sz="800">
              <a:solidFill>
                <a:srgbClr val="3B41C9"/>
              </a:solidFill>
            </a:endParaRPr>
          </a:p>
        </p:txBody>
      </p:sp>
      <p:sp>
        <p:nvSpPr>
          <p:cNvPr id="209" name="Google Shape;209;p2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10" name="Google Shape;210;p27"/>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211" name="Google Shape;211;p2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You can rename the </a:t>
            </a:r>
            <a:r>
              <a:rPr i="1" lang="en-GB"/>
              <a:t>copied variables</a:t>
            </a:r>
            <a:r>
              <a:rPr lang="en-GB"/>
              <a:t> if you like:</a:t>
            </a:r>
            <a:endParaRPr u="sng"/>
          </a:p>
          <a:p>
            <a:pPr indent="0" lvl="0" marL="0" rtl="0" algn="l">
              <a:lnSpc>
                <a:spcPct val="133333"/>
              </a:lnSpc>
              <a:spcBef>
                <a:spcPts val="1200"/>
              </a:spcBef>
              <a:spcAft>
                <a:spcPts val="0"/>
              </a:spcAft>
              <a:buNone/>
            </a:pPr>
            <a:r>
              <a:rPr lang="en-GB">
                <a:solidFill>
                  <a:srgbClr val="000000"/>
                </a:solidFill>
                <a:highlight>
                  <a:srgbClr val="FFFFFE"/>
                </a:highlight>
                <a:latin typeface="Consolas"/>
                <a:ea typeface="Consolas"/>
                <a:cs typeface="Consolas"/>
                <a:sym typeface="Consolas"/>
              </a:rPr>
              <a:t>let fruits =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"apples": 20,</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a:t>
            </a:r>
            <a:r>
              <a:rPr lang="en-GB">
                <a:solidFill>
                  <a:srgbClr val="000000"/>
                </a:solidFill>
                <a:highlight>
                  <a:srgbClr val="FFFF00"/>
                </a:highlight>
                <a:latin typeface="Consolas"/>
                <a:ea typeface="Consolas"/>
                <a:cs typeface="Consolas"/>
                <a:sym typeface="Consolas"/>
              </a:rPr>
              <a:t>bananas</a:t>
            </a:r>
            <a:r>
              <a:rPr lang="en-GB">
                <a:solidFill>
                  <a:srgbClr val="000000"/>
                </a:solidFill>
                <a:highlight>
                  <a:srgbClr val="FFFFFE"/>
                </a:highlight>
                <a:latin typeface="Consolas"/>
                <a:ea typeface="Consolas"/>
                <a:cs typeface="Consolas"/>
                <a:sym typeface="Consolas"/>
              </a:rPr>
              <a:t>": 35,</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a:t>
            </a:r>
            <a:r>
              <a:rPr lang="en-GB">
                <a:solidFill>
                  <a:srgbClr val="000000"/>
                </a:solidFill>
                <a:highlight>
                  <a:srgbClr val="FFFF00"/>
                </a:highlight>
                <a:latin typeface="Consolas"/>
                <a:ea typeface="Consolas"/>
                <a:cs typeface="Consolas"/>
                <a:sym typeface="Consolas"/>
              </a:rPr>
              <a:t>pears</a:t>
            </a:r>
            <a:r>
              <a:rPr lang="en-GB">
                <a:solidFill>
                  <a:srgbClr val="000000"/>
                </a:solidFill>
                <a:highlight>
                  <a:srgbClr val="FFFFFE"/>
                </a:highlight>
                <a:latin typeface="Consolas"/>
                <a:ea typeface="Consolas"/>
                <a:cs typeface="Consolas"/>
                <a:sym typeface="Consolas"/>
              </a:rPr>
              <a:t>": 45,</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"oranges": 66</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let {bananas:b, pears:p} = fruits;</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console.log(b, p);</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will still get 35, 45</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a:solidFill>
                <a:srgbClr val="000000"/>
              </a:solidFill>
              <a:highlight>
                <a:srgbClr val="FFFFFE"/>
              </a:highlight>
              <a:latin typeface="Consolas"/>
              <a:ea typeface="Consolas"/>
              <a:cs typeface="Consolas"/>
              <a:sym typeface="Consolas"/>
            </a:endParaRPr>
          </a:p>
          <a:p>
            <a:pPr indent="0" lvl="0" marL="0" rtl="0" algn="l">
              <a:spcBef>
                <a:spcPts val="0"/>
              </a:spcBef>
              <a:spcAft>
                <a:spcPts val="1200"/>
              </a:spcAft>
              <a:buNone/>
            </a:pPr>
            <a:r>
              <a:t/>
            </a:r>
            <a:endParaRPr/>
          </a:p>
        </p:txBody>
      </p:sp>
      <p:sp>
        <p:nvSpPr>
          <p:cNvPr id="217" name="Google Shape;217;p28"/>
          <p:cNvSpPr txBox="1"/>
          <p:nvPr/>
        </p:nvSpPr>
        <p:spPr>
          <a:xfrm>
            <a:off x="1512750" y="394450"/>
            <a:ext cx="61185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Destructuring &amp; Rename</a:t>
            </a:r>
            <a:endParaRPr sz="800">
              <a:solidFill>
                <a:srgbClr val="3B41C9"/>
              </a:solidFill>
            </a:endParaRPr>
          </a:p>
        </p:txBody>
      </p:sp>
      <p:sp>
        <p:nvSpPr>
          <p:cNvPr id="218" name="Google Shape;218;p2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19" name="Google Shape;219;p28"/>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220" name="Google Shape;220;p2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You can destruct an object as parameters in a function too!</a:t>
            </a:r>
            <a:endParaRPr/>
          </a:p>
        </p:txBody>
      </p:sp>
      <p:sp>
        <p:nvSpPr>
          <p:cNvPr id="226" name="Google Shape;226;p29"/>
          <p:cNvSpPr txBox="1"/>
          <p:nvPr/>
        </p:nvSpPr>
        <p:spPr>
          <a:xfrm>
            <a:off x="46350" y="1582800"/>
            <a:ext cx="9051300" cy="32733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lang="en-GB">
                <a:highlight>
                  <a:srgbClr val="FFFFFE"/>
                </a:highlight>
                <a:latin typeface="Consolas"/>
                <a:ea typeface="Consolas"/>
                <a:cs typeface="Consolas"/>
                <a:sym typeface="Consolas"/>
              </a:rPr>
              <a:t>let product = {</a:t>
            </a:r>
            <a:endParaRPr>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highlight>
                  <a:srgbClr val="FFFFFE"/>
                </a:highlight>
                <a:latin typeface="Consolas"/>
                <a:ea typeface="Consolas"/>
                <a:cs typeface="Consolas"/>
                <a:sym typeface="Consolas"/>
              </a:rPr>
              <a:t> </a:t>
            </a:r>
            <a:r>
              <a:rPr lang="en-GB">
                <a:highlight>
                  <a:srgbClr val="FCE5CD"/>
                </a:highlight>
                <a:latin typeface="Consolas"/>
                <a:ea typeface="Consolas"/>
                <a:cs typeface="Consolas"/>
                <a:sym typeface="Consolas"/>
              </a:rPr>
              <a:t>'price': 35</a:t>
            </a:r>
            <a:r>
              <a:rPr lang="en-GB">
                <a:highlight>
                  <a:srgbClr val="FFFFFE"/>
                </a:highlight>
                <a:latin typeface="Consolas"/>
                <a:ea typeface="Consolas"/>
                <a:cs typeface="Consolas"/>
                <a:sym typeface="Consolas"/>
              </a:rPr>
              <a:t>,</a:t>
            </a:r>
            <a:endParaRPr>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highlight>
                  <a:srgbClr val="FFFFFE"/>
                </a:highlight>
                <a:latin typeface="Consolas"/>
                <a:ea typeface="Consolas"/>
                <a:cs typeface="Consolas"/>
                <a:sym typeface="Consolas"/>
              </a:rPr>
              <a:t> 'sku': 'APPLE01',</a:t>
            </a:r>
            <a:endParaRPr>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highlight>
                  <a:srgbClr val="FFFFFE"/>
                </a:highlight>
                <a:latin typeface="Consolas"/>
                <a:ea typeface="Consolas"/>
                <a:cs typeface="Consolas"/>
                <a:sym typeface="Consolas"/>
              </a:rPr>
              <a:t> 'description':'Red apples',</a:t>
            </a:r>
            <a:endParaRPr>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highlight>
                  <a:srgbClr val="FFFFFE"/>
                </a:highlight>
                <a:latin typeface="Consolas"/>
                <a:ea typeface="Consolas"/>
                <a:cs typeface="Consolas"/>
                <a:sym typeface="Consolas"/>
              </a:rPr>
              <a:t> </a:t>
            </a:r>
            <a:r>
              <a:rPr lang="en-GB">
                <a:highlight>
                  <a:srgbClr val="D9EAD3"/>
                </a:highlight>
                <a:latin typeface="Consolas"/>
                <a:ea typeface="Consolas"/>
                <a:cs typeface="Consolas"/>
                <a:sym typeface="Consolas"/>
              </a:rPr>
              <a:t>'salesTax': 0.07</a:t>
            </a:r>
            <a:endParaRPr>
              <a:highlight>
                <a:srgbClr val="D9EAD3"/>
              </a:highlight>
              <a:latin typeface="Consolas"/>
              <a:ea typeface="Consolas"/>
              <a:cs typeface="Consolas"/>
              <a:sym typeface="Consolas"/>
            </a:endParaRPr>
          </a:p>
          <a:p>
            <a:pPr indent="0" lvl="0" marL="0" rtl="0" algn="l">
              <a:lnSpc>
                <a:spcPct val="133333"/>
              </a:lnSpc>
              <a:spcBef>
                <a:spcPts val="0"/>
              </a:spcBef>
              <a:spcAft>
                <a:spcPts val="0"/>
              </a:spcAft>
              <a:buNone/>
            </a:pPr>
            <a:r>
              <a:rPr lang="en-GB">
                <a:highlight>
                  <a:srgbClr val="FFFFFE"/>
                </a:highlight>
                <a:latin typeface="Consolas"/>
                <a:ea typeface="Consolas"/>
                <a:cs typeface="Consolas"/>
                <a:sym typeface="Consolas"/>
              </a:rPr>
              <a:t>}</a:t>
            </a:r>
            <a:endParaRPr>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highlight>
                  <a:srgbClr val="FFFFFE"/>
                </a:highlight>
                <a:latin typeface="Consolas"/>
                <a:ea typeface="Consolas"/>
                <a:cs typeface="Consolas"/>
                <a:sym typeface="Consolas"/>
              </a:rPr>
              <a:t>function calculateTotalPrice({</a:t>
            </a:r>
            <a:r>
              <a:rPr lang="en-GB">
                <a:highlight>
                  <a:srgbClr val="FCE5CD"/>
                </a:highlight>
                <a:latin typeface="Consolas"/>
                <a:ea typeface="Consolas"/>
                <a:cs typeface="Consolas"/>
                <a:sym typeface="Consolas"/>
              </a:rPr>
              <a:t>price</a:t>
            </a:r>
            <a:r>
              <a:rPr lang="en-GB">
                <a:highlight>
                  <a:srgbClr val="FFFFFE"/>
                </a:highlight>
                <a:latin typeface="Consolas"/>
                <a:ea typeface="Consolas"/>
                <a:cs typeface="Consolas"/>
                <a:sym typeface="Consolas"/>
              </a:rPr>
              <a:t>, </a:t>
            </a:r>
            <a:r>
              <a:rPr lang="en-GB">
                <a:highlight>
                  <a:srgbClr val="D0E0E3"/>
                </a:highlight>
                <a:latin typeface="Consolas"/>
                <a:ea typeface="Consolas"/>
                <a:cs typeface="Consolas"/>
                <a:sym typeface="Consolas"/>
              </a:rPr>
              <a:t>salesTax</a:t>
            </a:r>
            <a:r>
              <a:rPr lang="en-GB">
                <a:highlight>
                  <a:srgbClr val="FFFFFE"/>
                </a:highlight>
                <a:latin typeface="Consolas"/>
                <a:ea typeface="Consolas"/>
                <a:cs typeface="Consolas"/>
                <a:sym typeface="Consolas"/>
              </a:rPr>
              <a:t>}) {</a:t>
            </a:r>
            <a:endParaRPr>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highlight>
                  <a:srgbClr val="FFFFFE"/>
                </a:highlight>
                <a:latin typeface="Consolas"/>
                <a:ea typeface="Consolas"/>
                <a:cs typeface="Consolas"/>
                <a:sym typeface="Consolas"/>
              </a:rPr>
              <a:t> return price * salesTax;  }</a:t>
            </a:r>
            <a:endParaRPr>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highlight>
                  <a:srgbClr val="FFFFFE"/>
                </a:highlight>
                <a:latin typeface="Consolas"/>
                <a:ea typeface="Consolas"/>
                <a:cs typeface="Consolas"/>
                <a:sym typeface="Consolas"/>
              </a:rPr>
              <a:t>console.log(calculateTotalPrice(product));</a:t>
            </a:r>
            <a:endParaRPr>
              <a:highlight>
                <a:srgbClr val="FFFFFE"/>
              </a:highlight>
              <a:latin typeface="Consolas"/>
              <a:ea typeface="Consolas"/>
              <a:cs typeface="Consolas"/>
              <a:sym typeface="Consolas"/>
            </a:endParaRPr>
          </a:p>
        </p:txBody>
      </p:sp>
      <p:cxnSp>
        <p:nvCxnSpPr>
          <p:cNvPr id="227" name="Google Shape;227;p29"/>
          <p:cNvCxnSpPr/>
          <p:nvPr/>
        </p:nvCxnSpPr>
        <p:spPr>
          <a:xfrm rot="10800000">
            <a:off x="1336050" y="2119775"/>
            <a:ext cx="1979100" cy="15972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29"/>
          <p:cNvCxnSpPr/>
          <p:nvPr/>
        </p:nvCxnSpPr>
        <p:spPr>
          <a:xfrm rot="10800000">
            <a:off x="1044700" y="3033750"/>
            <a:ext cx="3114300" cy="6531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29"/>
          <p:cNvSpPr txBox="1"/>
          <p:nvPr/>
        </p:nvSpPr>
        <p:spPr>
          <a:xfrm>
            <a:off x="1042650" y="376575"/>
            <a:ext cx="70587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Destructuring an object as Params</a:t>
            </a:r>
            <a:endParaRPr sz="800">
              <a:solidFill>
                <a:srgbClr val="3B41C9"/>
              </a:solidFill>
            </a:endParaRPr>
          </a:p>
        </p:txBody>
      </p:sp>
      <p:sp>
        <p:nvSpPr>
          <p:cNvPr id="230" name="Google Shape;230;p2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31" name="Google Shape;231;p29"/>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232" name="Google Shape;232;p2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236" name="Shape 236"/>
        <p:cNvGrpSpPr/>
        <p:nvPr/>
      </p:nvGrpSpPr>
      <p:grpSpPr>
        <a:xfrm>
          <a:off x="0" y="0"/>
          <a:ext cx="0" cy="0"/>
          <a:chOff x="0" y="0"/>
          <a:chExt cx="0" cy="0"/>
        </a:xfrm>
      </p:grpSpPr>
      <p:pic>
        <p:nvPicPr>
          <p:cNvPr id="237" name="Google Shape;237;p30"/>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238" name="Google Shape;238;p30"/>
          <p:cNvSpPr txBox="1"/>
          <p:nvPr/>
        </p:nvSpPr>
        <p:spPr>
          <a:xfrm>
            <a:off x="930300" y="2302975"/>
            <a:ext cx="6655500" cy="860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The 5 HTTP methods</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sz="2600">
                <a:solidFill>
                  <a:schemeClr val="lt1"/>
                </a:solidFill>
                <a:latin typeface="Montserrat"/>
                <a:ea typeface="Montserrat"/>
                <a:cs typeface="Montserrat"/>
                <a:sym typeface="Montserrat"/>
              </a:rPr>
              <a:t>Recap for API</a:t>
            </a:r>
            <a:endParaRPr sz="2600">
              <a:solidFill>
                <a:schemeClr val="lt1"/>
              </a:solidFill>
              <a:latin typeface="Montserrat"/>
              <a:ea typeface="Montserrat"/>
              <a:cs typeface="Montserrat"/>
              <a:sym typeface="Montserrat"/>
            </a:endParaRPr>
          </a:p>
        </p:txBody>
      </p:sp>
      <p:pic>
        <p:nvPicPr>
          <p:cNvPr id="239" name="Google Shape;239;p30"/>
          <p:cNvPicPr preferRelativeResize="0"/>
          <p:nvPr/>
        </p:nvPicPr>
        <p:blipFill rotWithShape="1">
          <a:blip r:embed="rId4">
            <a:alphaModFix/>
          </a:blip>
          <a:srcRect b="0" l="0" r="0" t="0"/>
          <a:stretch/>
        </p:blipFill>
        <p:spPr>
          <a:xfrm>
            <a:off x="1985700" y="2038363"/>
            <a:ext cx="210933" cy="210933"/>
          </a:xfrm>
          <a:prstGeom prst="rect">
            <a:avLst/>
          </a:prstGeom>
          <a:noFill/>
          <a:ln>
            <a:noFill/>
          </a:ln>
        </p:spPr>
      </p:pic>
      <p:sp>
        <p:nvSpPr>
          <p:cNvPr id="240" name="Google Shape;240;p3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41" name="Google Shape;241;p30"/>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242" name="Google Shape;242;p3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There are five kind of </a:t>
            </a:r>
            <a:r>
              <a:rPr i="1" lang="en-GB">
                <a:solidFill>
                  <a:schemeClr val="dk1"/>
                </a:solidFill>
              </a:rPr>
              <a:t>actions</a:t>
            </a:r>
            <a:r>
              <a:rPr lang="en-GB">
                <a:solidFill>
                  <a:schemeClr val="dk1"/>
                </a:solidFill>
              </a:rPr>
              <a:t> we can perform when making a HTTP request. Those are known as </a:t>
            </a:r>
            <a:r>
              <a:rPr i="1" lang="en-GB">
                <a:solidFill>
                  <a:schemeClr val="dk1"/>
                </a:solidFill>
              </a:rPr>
              <a:t>verbs</a:t>
            </a:r>
            <a:r>
              <a:rPr lang="en-GB">
                <a:solidFill>
                  <a:schemeClr val="dk1"/>
                </a:solidFill>
              </a:rPr>
              <a:t> or </a:t>
            </a:r>
            <a:r>
              <a:rPr i="1" lang="en-GB">
                <a:solidFill>
                  <a:schemeClr val="dk1"/>
                </a:solidFill>
              </a:rPr>
              <a:t>methods</a:t>
            </a:r>
            <a:endParaRPr>
              <a:solidFill>
                <a:schemeClr val="dk1"/>
              </a:solidFill>
            </a:endParaRPr>
          </a:p>
          <a:p>
            <a:pPr indent="-342900" lvl="0" marL="457200" rtl="0" algn="l">
              <a:spcBef>
                <a:spcPts val="1200"/>
              </a:spcBef>
              <a:spcAft>
                <a:spcPts val="0"/>
              </a:spcAft>
              <a:buClr>
                <a:schemeClr val="dk1"/>
              </a:buClr>
              <a:buSzPts val="1800"/>
              <a:buFont typeface="Open Sans"/>
              <a:buChar char="●"/>
            </a:pPr>
            <a:r>
              <a:rPr lang="en-GB" sz="1800">
                <a:solidFill>
                  <a:schemeClr val="dk1"/>
                </a:solidFill>
                <a:highlight>
                  <a:srgbClr val="FFFF00"/>
                </a:highlight>
                <a:latin typeface="Open Sans"/>
                <a:ea typeface="Open Sans"/>
                <a:cs typeface="Open Sans"/>
                <a:sym typeface="Open Sans"/>
              </a:rPr>
              <a:t>GET → retrieve data</a:t>
            </a:r>
            <a:endParaRPr sz="1800">
              <a:solidFill>
                <a:schemeClr val="dk1"/>
              </a:solidFill>
              <a:highlight>
                <a:srgbClr val="FFFF00"/>
              </a:highlight>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GB" sz="1800">
                <a:solidFill>
                  <a:schemeClr val="dk1"/>
                </a:solidFill>
                <a:latin typeface="Open Sans"/>
                <a:ea typeface="Open Sans"/>
                <a:cs typeface="Open Sans"/>
                <a:sym typeface="Open Sans"/>
              </a:rPr>
              <a:t>PUT or PATCH → update data</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GB" sz="1800">
                <a:solidFill>
                  <a:schemeClr val="dk1"/>
                </a:solidFill>
                <a:latin typeface="Open Sans"/>
                <a:ea typeface="Open Sans"/>
                <a:cs typeface="Open Sans"/>
                <a:sym typeface="Open Sans"/>
              </a:rPr>
              <a:t>POST → Create new data on the server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GB" sz="1800">
                <a:solidFill>
                  <a:schemeClr val="dk1"/>
                </a:solidFill>
                <a:latin typeface="Open Sans"/>
                <a:ea typeface="Open Sans"/>
                <a:cs typeface="Open Sans"/>
                <a:sym typeface="Open Sans"/>
              </a:rPr>
              <a:t>DELETE → Delete new data from the server</a:t>
            </a:r>
            <a:endParaRPr>
              <a:solidFill>
                <a:schemeClr val="dk1"/>
              </a:solidFill>
              <a:latin typeface="Open Sans"/>
              <a:ea typeface="Open Sans"/>
              <a:cs typeface="Open Sans"/>
              <a:sym typeface="Open Sans"/>
            </a:endParaRPr>
          </a:p>
          <a:p>
            <a:pPr indent="0" lvl="0" marL="457200" rtl="0" algn="l">
              <a:spcBef>
                <a:spcPts val="1200"/>
              </a:spcBef>
              <a:spcAft>
                <a:spcPts val="1200"/>
              </a:spcAft>
              <a:buNone/>
            </a:pPr>
            <a:r>
              <a:t/>
            </a:r>
            <a:endParaRPr>
              <a:solidFill>
                <a:schemeClr val="dk1"/>
              </a:solidFill>
            </a:endParaRPr>
          </a:p>
        </p:txBody>
      </p:sp>
      <p:sp>
        <p:nvSpPr>
          <p:cNvPr id="248" name="Google Shape;248;p31"/>
          <p:cNvSpPr txBox="1"/>
          <p:nvPr/>
        </p:nvSpPr>
        <p:spPr>
          <a:xfrm>
            <a:off x="3072000" y="385500"/>
            <a:ext cx="30000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The “Verbs”</a:t>
            </a:r>
            <a:endParaRPr sz="800">
              <a:solidFill>
                <a:srgbClr val="3B41C9"/>
              </a:solidFill>
            </a:endParaRPr>
          </a:p>
        </p:txBody>
      </p:sp>
      <p:sp>
        <p:nvSpPr>
          <p:cNvPr id="249" name="Google Shape;249;p3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50" name="Google Shape;250;p31"/>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251" name="Google Shape;251;p3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255" name="Shape 255"/>
        <p:cNvGrpSpPr/>
        <p:nvPr/>
      </p:nvGrpSpPr>
      <p:grpSpPr>
        <a:xfrm>
          <a:off x="0" y="0"/>
          <a:ext cx="0" cy="0"/>
          <a:chOff x="0" y="0"/>
          <a:chExt cx="0" cy="0"/>
        </a:xfrm>
      </p:grpSpPr>
      <p:pic>
        <p:nvPicPr>
          <p:cNvPr id="256" name="Google Shape;256;p32"/>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257" name="Google Shape;257;p32"/>
          <p:cNvSpPr txBox="1"/>
          <p:nvPr/>
        </p:nvSpPr>
        <p:spPr>
          <a:xfrm>
            <a:off x="930300" y="2302975"/>
            <a:ext cx="66555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HTTP Get &amp; Params</a:t>
            </a:r>
            <a:endParaRPr sz="2600">
              <a:solidFill>
                <a:schemeClr val="lt1"/>
              </a:solidFill>
              <a:latin typeface="Montserrat"/>
              <a:ea typeface="Montserrat"/>
              <a:cs typeface="Montserrat"/>
              <a:sym typeface="Montserrat"/>
            </a:endParaRPr>
          </a:p>
        </p:txBody>
      </p:sp>
      <p:pic>
        <p:nvPicPr>
          <p:cNvPr id="258" name="Google Shape;258;p32"/>
          <p:cNvPicPr preferRelativeResize="0"/>
          <p:nvPr/>
        </p:nvPicPr>
        <p:blipFill rotWithShape="1">
          <a:blip r:embed="rId4">
            <a:alphaModFix/>
          </a:blip>
          <a:srcRect b="0" l="0" r="0" t="0"/>
          <a:stretch/>
        </p:blipFill>
        <p:spPr>
          <a:xfrm>
            <a:off x="1985700" y="2038363"/>
            <a:ext cx="210933" cy="210933"/>
          </a:xfrm>
          <a:prstGeom prst="rect">
            <a:avLst/>
          </a:prstGeom>
          <a:noFill/>
          <a:ln>
            <a:noFill/>
          </a:ln>
        </p:spPr>
      </p:pic>
      <p:sp>
        <p:nvSpPr>
          <p:cNvPr id="259" name="Google Shape;259;p3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60" name="Google Shape;260;p32"/>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261" name="Google Shape;261;p3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86" name="Google Shape;86;p15"/>
          <p:cNvSpPr txBox="1"/>
          <p:nvPr/>
        </p:nvSpPr>
        <p:spPr>
          <a:xfrm>
            <a:off x="2661049" y="2266725"/>
            <a:ext cx="3486000" cy="660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More on Objects</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b="1" sz="1300">
              <a:solidFill>
                <a:schemeClr val="lt1"/>
              </a:solidFill>
              <a:latin typeface="Montserrat"/>
              <a:ea typeface="Montserrat"/>
              <a:cs typeface="Montserrat"/>
              <a:sym typeface="Montserrat"/>
            </a:endParaRPr>
          </a:p>
        </p:txBody>
      </p:sp>
      <p:pic>
        <p:nvPicPr>
          <p:cNvPr id="87" name="Google Shape;87;p15"/>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
        <p:nvSpPr>
          <p:cNvPr id="88" name="Google Shape;88;p1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900">
                <a:solidFill>
                  <a:schemeClr val="dk1"/>
                </a:solidFill>
                <a:latin typeface="Calibri"/>
                <a:ea typeface="Calibri"/>
                <a:cs typeface="Calibri"/>
                <a:sym typeface="Calibri"/>
              </a:rPr>
              <a:t>Unlike a </a:t>
            </a:r>
            <a:r>
              <a:rPr i="1" lang="en-GB" sz="1900">
                <a:solidFill>
                  <a:schemeClr val="dk1"/>
                </a:solidFill>
                <a:latin typeface="Calibri"/>
                <a:ea typeface="Calibri"/>
                <a:cs typeface="Calibri"/>
                <a:sym typeface="Calibri"/>
              </a:rPr>
              <a:t>json</a:t>
            </a:r>
            <a:r>
              <a:rPr lang="en-GB" sz="1900">
                <a:solidFill>
                  <a:schemeClr val="dk1"/>
                </a:solidFill>
                <a:latin typeface="Calibri"/>
                <a:ea typeface="Calibri"/>
                <a:cs typeface="Calibri"/>
                <a:sym typeface="Calibri"/>
              </a:rPr>
              <a:t> file, the output of a RESTFul API endpoint is generated by a program.</a:t>
            </a:r>
            <a:endParaRPr sz="1900">
              <a:solidFill>
                <a:schemeClr val="dk1"/>
              </a:solidFill>
              <a:latin typeface="Calibri"/>
              <a:ea typeface="Calibri"/>
              <a:cs typeface="Calibri"/>
              <a:sym typeface="Calibri"/>
            </a:endParaRPr>
          </a:p>
          <a:p>
            <a:pPr indent="0" lvl="0" marL="0" rtl="0" algn="l">
              <a:spcBef>
                <a:spcPts val="1200"/>
              </a:spcBef>
              <a:spcAft>
                <a:spcPts val="1200"/>
              </a:spcAft>
              <a:buNone/>
            </a:pPr>
            <a:r>
              <a:rPr lang="en-GB" sz="1900">
                <a:solidFill>
                  <a:schemeClr val="dk1"/>
                </a:solidFill>
                <a:latin typeface="Calibri"/>
                <a:ea typeface="Calibri"/>
                <a:cs typeface="Calibri"/>
                <a:sym typeface="Calibri"/>
              </a:rPr>
              <a:t>So there's a </a:t>
            </a:r>
            <a:r>
              <a:rPr b="1" lang="en-GB" sz="1900">
                <a:solidFill>
                  <a:schemeClr val="dk1"/>
                </a:solidFill>
                <a:latin typeface="Calibri"/>
                <a:ea typeface="Calibri"/>
                <a:cs typeface="Calibri"/>
                <a:sym typeface="Calibri"/>
              </a:rPr>
              <a:t>program running</a:t>
            </a:r>
            <a:r>
              <a:rPr lang="en-GB" sz="1900">
                <a:solidFill>
                  <a:schemeClr val="dk1"/>
                </a:solidFill>
                <a:latin typeface="Calibri"/>
                <a:ea typeface="Calibri"/>
                <a:cs typeface="Calibri"/>
                <a:sym typeface="Calibri"/>
              </a:rPr>
              <a:t> behind each point. When we </a:t>
            </a:r>
            <a:r>
              <a:rPr i="1" lang="en-GB" sz="1900">
                <a:solidFill>
                  <a:schemeClr val="dk1"/>
                </a:solidFill>
                <a:latin typeface="Calibri"/>
                <a:ea typeface="Calibri"/>
                <a:cs typeface="Calibri"/>
                <a:sym typeface="Calibri"/>
              </a:rPr>
              <a:t>consume</a:t>
            </a:r>
            <a:r>
              <a:rPr lang="en-GB" sz="1900">
                <a:solidFill>
                  <a:schemeClr val="dk1"/>
                </a:solidFill>
                <a:latin typeface="Calibri"/>
                <a:ea typeface="Calibri"/>
                <a:cs typeface="Calibri"/>
                <a:sym typeface="Calibri"/>
              </a:rPr>
              <a:t> an endpoint, it's like calling a function over the Internet.</a:t>
            </a:r>
            <a:endParaRPr sz="1900">
              <a:solidFill>
                <a:schemeClr val="dk1"/>
              </a:solidFill>
              <a:latin typeface="Calibri"/>
              <a:ea typeface="Calibri"/>
              <a:cs typeface="Calibri"/>
              <a:sym typeface="Calibri"/>
            </a:endParaRPr>
          </a:p>
        </p:txBody>
      </p:sp>
      <p:sp>
        <p:nvSpPr>
          <p:cNvPr id="267" name="Google Shape;267;p33"/>
          <p:cNvSpPr txBox="1"/>
          <p:nvPr/>
        </p:nvSpPr>
        <p:spPr>
          <a:xfrm>
            <a:off x="2112900" y="412350"/>
            <a:ext cx="49182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Endpoint is Dynamic</a:t>
            </a:r>
            <a:endParaRPr sz="800">
              <a:solidFill>
                <a:srgbClr val="3B41C9"/>
              </a:solidFill>
            </a:endParaRPr>
          </a:p>
        </p:txBody>
      </p:sp>
      <p:sp>
        <p:nvSpPr>
          <p:cNvPr id="268" name="Google Shape;268;p3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69" name="Google Shape;269;p33"/>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270" name="Google Shape;270;p3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Calibri"/>
                <a:ea typeface="Calibri"/>
                <a:cs typeface="Calibri"/>
                <a:sym typeface="Calibri"/>
              </a:rPr>
              <a:t>Those are the "arguments" we pass to the endpoint.</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lang="en-GB">
                <a:solidFill>
                  <a:schemeClr val="dk1"/>
                </a:solidFill>
                <a:latin typeface="Calibri"/>
                <a:ea typeface="Calibri"/>
                <a:cs typeface="Calibri"/>
                <a:sym typeface="Calibri"/>
              </a:rPr>
              <a:t>The endpoint will act differently base on the arguments</a:t>
            </a:r>
            <a:endParaRPr>
              <a:solidFill>
                <a:schemeClr val="dk1"/>
              </a:solidFill>
              <a:latin typeface="Calibri"/>
              <a:ea typeface="Calibri"/>
              <a:cs typeface="Calibri"/>
              <a:sym typeface="Calibri"/>
            </a:endParaRPr>
          </a:p>
        </p:txBody>
      </p:sp>
      <p:sp>
        <p:nvSpPr>
          <p:cNvPr id="276" name="Google Shape;276;p34"/>
          <p:cNvSpPr txBox="1"/>
          <p:nvPr/>
        </p:nvSpPr>
        <p:spPr>
          <a:xfrm>
            <a:off x="2112900" y="412350"/>
            <a:ext cx="49182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Parameters</a:t>
            </a:r>
            <a:endParaRPr sz="800">
              <a:solidFill>
                <a:srgbClr val="3B41C9"/>
              </a:solidFill>
            </a:endParaRPr>
          </a:p>
        </p:txBody>
      </p:sp>
      <p:sp>
        <p:nvSpPr>
          <p:cNvPr id="277" name="Google Shape;277;p3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78" name="Google Shape;278;p34"/>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279" name="Google Shape;279;p3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Calibri"/>
                <a:ea typeface="Calibri"/>
                <a:cs typeface="Calibri"/>
                <a:sym typeface="Calibri"/>
              </a:rPr>
              <a:t>The </a:t>
            </a:r>
            <a:r>
              <a:rPr b="1" i="1" lang="en-GB">
                <a:solidFill>
                  <a:schemeClr val="dk1"/>
                </a:solidFill>
                <a:latin typeface="Calibri"/>
                <a:ea typeface="Calibri"/>
                <a:cs typeface="Calibri"/>
                <a:sym typeface="Calibri"/>
              </a:rPr>
              <a:t>query string</a:t>
            </a:r>
            <a:r>
              <a:rPr lang="en-GB">
                <a:solidFill>
                  <a:schemeClr val="dk1"/>
                </a:solidFill>
                <a:latin typeface="Calibri"/>
                <a:ea typeface="Calibri"/>
                <a:cs typeface="Calibri"/>
                <a:sym typeface="Calibri"/>
              </a:rPr>
              <a:t> are the parameters passed to the end point. </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lang="en-GB">
                <a:solidFill>
                  <a:schemeClr val="dk1"/>
                </a:solidFill>
                <a:latin typeface="Calibri"/>
                <a:ea typeface="Calibri"/>
                <a:cs typeface="Calibri"/>
                <a:sym typeface="Calibri"/>
              </a:rPr>
              <a:t>It's </a:t>
            </a:r>
            <a:r>
              <a:rPr b="1" lang="en-GB">
                <a:solidFill>
                  <a:schemeClr val="dk1"/>
                </a:solidFill>
                <a:latin typeface="Calibri"/>
                <a:ea typeface="Calibri"/>
                <a:cs typeface="Calibri"/>
                <a:sym typeface="Calibri"/>
              </a:rPr>
              <a:t>not</a:t>
            </a:r>
            <a:r>
              <a:rPr lang="en-GB">
                <a:solidFill>
                  <a:schemeClr val="dk1"/>
                </a:solidFill>
                <a:latin typeface="Calibri"/>
                <a:ea typeface="Calibri"/>
                <a:cs typeface="Calibri"/>
                <a:sym typeface="Calibri"/>
              </a:rPr>
              <a:t> part of the end point URL itself.</a:t>
            </a:r>
            <a:endParaRPr>
              <a:solidFill>
                <a:schemeClr val="dk1"/>
              </a:solidFill>
              <a:latin typeface="Calibri"/>
              <a:ea typeface="Calibri"/>
              <a:cs typeface="Calibri"/>
              <a:sym typeface="Calibri"/>
            </a:endParaRPr>
          </a:p>
        </p:txBody>
      </p:sp>
      <p:sp>
        <p:nvSpPr>
          <p:cNvPr id="285" name="Google Shape;285;p35"/>
          <p:cNvSpPr txBox="1"/>
          <p:nvPr/>
        </p:nvSpPr>
        <p:spPr>
          <a:xfrm>
            <a:off x="200950" y="3198325"/>
            <a:ext cx="9262200" cy="11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u="sng">
                <a:solidFill>
                  <a:schemeClr val="hlink"/>
                </a:solidFill>
                <a:highlight>
                  <a:srgbClr val="FFF2CC"/>
                </a:highlight>
                <a:hlinkClick r:id="rId3"/>
              </a:rPr>
              <a:t>https://iamasuperhero-api.herokuapp.com/reports</a:t>
            </a:r>
            <a:r>
              <a:rPr lang="en-GB" sz="1600" u="sng">
                <a:solidFill>
                  <a:schemeClr val="hlink"/>
                </a:solidFill>
                <a:highlight>
                  <a:srgbClr val="B6D7A8"/>
                </a:highlight>
                <a:hlinkClick r:id="rId4"/>
              </a:rPr>
              <a:t>?category=Powers%20On%20Empty</a:t>
            </a:r>
            <a:endParaRPr sz="1600">
              <a:highlight>
                <a:srgbClr val="B6D7A8"/>
              </a:highlight>
            </a:endParaRPr>
          </a:p>
          <a:p>
            <a:pPr indent="0" lvl="0" marL="0" rtl="0" algn="l">
              <a:spcBef>
                <a:spcPts val="0"/>
              </a:spcBef>
              <a:spcAft>
                <a:spcPts val="0"/>
              </a:spcAft>
              <a:buNone/>
            </a:pPr>
            <a:r>
              <a:rPr lang="en-GB" sz="1600">
                <a:highlight>
                  <a:srgbClr val="B6D7A8"/>
                </a:highlight>
              </a:rPr>
              <a:t>GET Method</a:t>
            </a:r>
            <a:endParaRPr sz="1600">
              <a:highlight>
                <a:srgbClr val="B6D7A8"/>
              </a:highlight>
            </a:endParaRPr>
          </a:p>
          <a:p>
            <a:pPr indent="0" lvl="0" marL="0" rtl="0" algn="l">
              <a:spcBef>
                <a:spcPts val="0"/>
              </a:spcBef>
              <a:spcAft>
                <a:spcPts val="0"/>
              </a:spcAft>
              <a:buNone/>
            </a:pPr>
            <a:r>
              <a:rPr lang="en-GB" sz="1600">
                <a:highlight>
                  <a:srgbClr val="B6D7A8"/>
                </a:highlight>
              </a:rPr>
              <a:t>Category = Powers On Empty</a:t>
            </a:r>
            <a:endParaRPr sz="1600">
              <a:highlight>
                <a:srgbClr val="B6D7A8"/>
              </a:highlight>
            </a:endParaRPr>
          </a:p>
          <a:p>
            <a:pPr indent="0" lvl="0" marL="0" rtl="0" algn="l">
              <a:spcBef>
                <a:spcPts val="0"/>
              </a:spcBef>
              <a:spcAft>
                <a:spcPts val="0"/>
              </a:spcAft>
              <a:buNone/>
            </a:pPr>
            <a:r>
              <a:rPr lang="en-GB" sz="1600">
                <a:highlight>
                  <a:srgbClr val="B6D7A8"/>
                </a:highlight>
              </a:rPr>
              <a:t>%20 is our spacebar</a:t>
            </a:r>
            <a:endParaRPr sz="1600">
              <a:highlight>
                <a:srgbClr val="B6D7A8"/>
              </a:highlight>
            </a:endParaRPr>
          </a:p>
        </p:txBody>
      </p:sp>
      <p:sp>
        <p:nvSpPr>
          <p:cNvPr id="286" name="Google Shape;286;p35"/>
          <p:cNvSpPr txBox="1"/>
          <p:nvPr/>
        </p:nvSpPr>
        <p:spPr>
          <a:xfrm>
            <a:off x="2079500" y="2636425"/>
            <a:ext cx="14970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Open Sans"/>
                <a:ea typeface="Open Sans"/>
                <a:cs typeface="Open Sans"/>
                <a:sym typeface="Open Sans"/>
              </a:rPr>
              <a:t>endpoint</a:t>
            </a:r>
            <a:endParaRPr b="1">
              <a:latin typeface="Open Sans"/>
              <a:ea typeface="Open Sans"/>
              <a:cs typeface="Open Sans"/>
              <a:sym typeface="Open Sans"/>
            </a:endParaRPr>
          </a:p>
        </p:txBody>
      </p:sp>
      <p:cxnSp>
        <p:nvCxnSpPr>
          <p:cNvPr id="287" name="Google Shape;287;p35"/>
          <p:cNvCxnSpPr/>
          <p:nvPr/>
        </p:nvCxnSpPr>
        <p:spPr>
          <a:xfrm flipH="1">
            <a:off x="2270250" y="2917700"/>
            <a:ext cx="301500" cy="421800"/>
          </a:xfrm>
          <a:prstGeom prst="straightConnector1">
            <a:avLst/>
          </a:prstGeom>
          <a:noFill/>
          <a:ln cap="flat" cmpd="sng" w="9525">
            <a:solidFill>
              <a:schemeClr val="dk2"/>
            </a:solidFill>
            <a:prstDash val="solid"/>
            <a:round/>
            <a:headEnd len="med" w="med" type="none"/>
            <a:tailEnd len="med" w="med" type="triangle"/>
          </a:ln>
        </p:spPr>
      </p:cxnSp>
      <p:sp>
        <p:nvSpPr>
          <p:cNvPr id="288" name="Google Shape;288;p35"/>
          <p:cNvSpPr txBox="1"/>
          <p:nvPr/>
        </p:nvSpPr>
        <p:spPr>
          <a:xfrm>
            <a:off x="5818275" y="2636425"/>
            <a:ext cx="14970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Open Sans"/>
                <a:ea typeface="Open Sans"/>
                <a:cs typeface="Open Sans"/>
                <a:sym typeface="Open Sans"/>
              </a:rPr>
              <a:t>Query string</a:t>
            </a:r>
            <a:endParaRPr b="1">
              <a:latin typeface="Open Sans"/>
              <a:ea typeface="Open Sans"/>
              <a:cs typeface="Open Sans"/>
              <a:sym typeface="Open Sans"/>
            </a:endParaRPr>
          </a:p>
        </p:txBody>
      </p:sp>
      <p:cxnSp>
        <p:nvCxnSpPr>
          <p:cNvPr id="289" name="Google Shape;289;p35"/>
          <p:cNvCxnSpPr/>
          <p:nvPr/>
        </p:nvCxnSpPr>
        <p:spPr>
          <a:xfrm flipH="1">
            <a:off x="6039175" y="2917700"/>
            <a:ext cx="301500" cy="421800"/>
          </a:xfrm>
          <a:prstGeom prst="straightConnector1">
            <a:avLst/>
          </a:prstGeom>
          <a:noFill/>
          <a:ln cap="flat" cmpd="sng" w="9525">
            <a:solidFill>
              <a:schemeClr val="dk2"/>
            </a:solidFill>
            <a:prstDash val="solid"/>
            <a:round/>
            <a:headEnd len="med" w="med" type="none"/>
            <a:tailEnd len="med" w="med" type="triangle"/>
          </a:ln>
        </p:spPr>
      </p:cxnSp>
      <p:sp>
        <p:nvSpPr>
          <p:cNvPr id="290" name="Google Shape;290;p35"/>
          <p:cNvSpPr txBox="1"/>
          <p:nvPr/>
        </p:nvSpPr>
        <p:spPr>
          <a:xfrm>
            <a:off x="2112900" y="412350"/>
            <a:ext cx="49182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Endpoint &amp; Query String</a:t>
            </a:r>
            <a:endParaRPr sz="800">
              <a:solidFill>
                <a:srgbClr val="3B41C9"/>
              </a:solidFill>
            </a:endParaRPr>
          </a:p>
        </p:txBody>
      </p:sp>
      <p:sp>
        <p:nvSpPr>
          <p:cNvPr id="291" name="Google Shape;291;p3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92" name="Google Shape;292;p35"/>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293" name="Google Shape;293;p3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Calibri"/>
                <a:ea typeface="Calibri"/>
                <a:cs typeface="Calibri"/>
                <a:sym typeface="Calibri"/>
              </a:rPr>
              <a:t>The ? is the start of the query string.</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chemeClr val="dk1"/>
                </a:solidFill>
                <a:latin typeface="Calibri"/>
                <a:ea typeface="Calibri"/>
                <a:cs typeface="Calibri"/>
                <a:sym typeface="Calibri"/>
              </a:rPr>
              <a:t>Each parameter is separated by a &amp;</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lang="en-GB">
                <a:solidFill>
                  <a:schemeClr val="dk1"/>
                </a:solidFill>
                <a:latin typeface="Calibri"/>
                <a:ea typeface="Calibri"/>
                <a:cs typeface="Calibri"/>
                <a:sym typeface="Calibri"/>
              </a:rPr>
              <a:t>Each pair of = is one parameter</a:t>
            </a:r>
            <a:endParaRPr>
              <a:solidFill>
                <a:schemeClr val="dk1"/>
              </a:solidFill>
              <a:latin typeface="Calibri"/>
              <a:ea typeface="Calibri"/>
              <a:cs typeface="Calibri"/>
              <a:sym typeface="Calibri"/>
            </a:endParaRPr>
          </a:p>
        </p:txBody>
      </p:sp>
      <p:sp>
        <p:nvSpPr>
          <p:cNvPr id="299" name="Google Shape;299;p36"/>
          <p:cNvSpPr txBox="1"/>
          <p:nvPr/>
        </p:nvSpPr>
        <p:spPr>
          <a:xfrm>
            <a:off x="1707800" y="2722450"/>
            <a:ext cx="61380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pen Sans"/>
                <a:ea typeface="Open Sans"/>
                <a:cs typeface="Open Sans"/>
                <a:sym typeface="Open Sans"/>
              </a:rPr>
              <a:t>?</a:t>
            </a:r>
            <a:r>
              <a:rPr lang="en-GB" sz="1800">
                <a:highlight>
                  <a:srgbClr val="FFF2CC"/>
                </a:highlight>
                <a:latin typeface="Open Sans"/>
                <a:ea typeface="Open Sans"/>
                <a:cs typeface="Open Sans"/>
                <a:sym typeface="Open Sans"/>
              </a:rPr>
              <a:t>category=food</a:t>
            </a:r>
            <a:r>
              <a:rPr lang="en-GB" sz="1800">
                <a:latin typeface="Open Sans"/>
                <a:ea typeface="Open Sans"/>
                <a:cs typeface="Open Sans"/>
                <a:sym typeface="Open Sans"/>
              </a:rPr>
              <a:t>&amp;</a:t>
            </a:r>
            <a:r>
              <a:rPr lang="en-GB" sz="1800">
                <a:highlight>
                  <a:srgbClr val="D9EAD3"/>
                </a:highlight>
                <a:latin typeface="Open Sans"/>
                <a:ea typeface="Open Sans"/>
                <a:cs typeface="Open Sans"/>
                <a:sym typeface="Open Sans"/>
              </a:rPr>
              <a:t>search_terms=chicken</a:t>
            </a:r>
            <a:endParaRPr sz="1800">
              <a:highlight>
                <a:srgbClr val="D9EAD3"/>
              </a:highlight>
              <a:latin typeface="Open Sans"/>
              <a:ea typeface="Open Sans"/>
              <a:cs typeface="Open Sans"/>
              <a:sym typeface="Open Sans"/>
            </a:endParaRPr>
          </a:p>
        </p:txBody>
      </p:sp>
      <p:cxnSp>
        <p:nvCxnSpPr>
          <p:cNvPr id="300" name="Google Shape;300;p36"/>
          <p:cNvCxnSpPr/>
          <p:nvPr/>
        </p:nvCxnSpPr>
        <p:spPr>
          <a:xfrm flipH="1">
            <a:off x="2250125" y="3224725"/>
            <a:ext cx="381900" cy="582600"/>
          </a:xfrm>
          <a:prstGeom prst="straightConnector1">
            <a:avLst/>
          </a:prstGeom>
          <a:noFill/>
          <a:ln cap="flat" cmpd="sng" w="9525">
            <a:solidFill>
              <a:schemeClr val="dk2"/>
            </a:solidFill>
            <a:prstDash val="solid"/>
            <a:round/>
            <a:headEnd len="med" w="med" type="none"/>
            <a:tailEnd len="med" w="med" type="triangle"/>
          </a:ln>
        </p:spPr>
      </p:cxnSp>
      <p:sp>
        <p:nvSpPr>
          <p:cNvPr id="301" name="Google Shape;301;p36"/>
          <p:cNvSpPr txBox="1"/>
          <p:nvPr/>
        </p:nvSpPr>
        <p:spPr>
          <a:xfrm>
            <a:off x="1647525" y="3897800"/>
            <a:ext cx="1728000" cy="8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Open Sans"/>
                <a:ea typeface="Open Sans"/>
                <a:cs typeface="Open Sans"/>
                <a:sym typeface="Open Sans"/>
              </a:rPr>
              <a:t>The </a:t>
            </a:r>
            <a:r>
              <a:rPr i="1" lang="en-GB">
                <a:latin typeface="Open Sans"/>
                <a:ea typeface="Open Sans"/>
                <a:cs typeface="Open Sans"/>
                <a:sym typeface="Open Sans"/>
              </a:rPr>
              <a:t>category</a:t>
            </a:r>
            <a:r>
              <a:rPr lang="en-GB"/>
              <a:t> parameter has the value of </a:t>
            </a:r>
            <a:r>
              <a:rPr i="1" lang="en-GB"/>
              <a:t>food</a:t>
            </a:r>
            <a:endParaRPr/>
          </a:p>
        </p:txBody>
      </p:sp>
      <p:sp>
        <p:nvSpPr>
          <p:cNvPr id="302" name="Google Shape;302;p36"/>
          <p:cNvSpPr txBox="1"/>
          <p:nvPr/>
        </p:nvSpPr>
        <p:spPr>
          <a:xfrm>
            <a:off x="4311400" y="3715225"/>
            <a:ext cx="1728000" cy="8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Open Sans"/>
                <a:ea typeface="Open Sans"/>
                <a:cs typeface="Open Sans"/>
                <a:sym typeface="Open Sans"/>
              </a:rPr>
              <a:t>The </a:t>
            </a:r>
            <a:r>
              <a:rPr i="1" lang="en-GB">
                <a:latin typeface="Open Sans"/>
                <a:ea typeface="Open Sans"/>
                <a:cs typeface="Open Sans"/>
                <a:sym typeface="Open Sans"/>
              </a:rPr>
              <a:t>search_terms</a:t>
            </a:r>
            <a:r>
              <a:rPr lang="en-GB">
                <a:latin typeface="Open Sans"/>
                <a:ea typeface="Open Sans"/>
                <a:cs typeface="Open Sans"/>
                <a:sym typeface="Open Sans"/>
              </a:rPr>
              <a:t> parameter has the value of </a:t>
            </a:r>
            <a:r>
              <a:rPr i="1" lang="en-GB">
                <a:latin typeface="Open Sans"/>
                <a:ea typeface="Open Sans"/>
                <a:cs typeface="Open Sans"/>
                <a:sym typeface="Open Sans"/>
              </a:rPr>
              <a:t>chicken</a:t>
            </a:r>
            <a:endParaRPr i="1"/>
          </a:p>
        </p:txBody>
      </p:sp>
      <p:cxnSp>
        <p:nvCxnSpPr>
          <p:cNvPr id="303" name="Google Shape;303;p36"/>
          <p:cNvCxnSpPr>
            <a:endCxn id="302" idx="0"/>
          </p:cNvCxnSpPr>
          <p:nvPr/>
        </p:nvCxnSpPr>
        <p:spPr>
          <a:xfrm>
            <a:off x="4440400" y="3114325"/>
            <a:ext cx="735000" cy="600900"/>
          </a:xfrm>
          <a:prstGeom prst="straightConnector1">
            <a:avLst/>
          </a:prstGeom>
          <a:noFill/>
          <a:ln cap="flat" cmpd="sng" w="9525">
            <a:solidFill>
              <a:schemeClr val="dk2"/>
            </a:solidFill>
            <a:prstDash val="solid"/>
            <a:round/>
            <a:headEnd len="med" w="med" type="none"/>
            <a:tailEnd len="med" w="med" type="triangle"/>
          </a:ln>
        </p:spPr>
      </p:cxnSp>
      <p:sp>
        <p:nvSpPr>
          <p:cNvPr id="304" name="Google Shape;304;p36"/>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Understanding Query Strings</a:t>
            </a:r>
            <a:endParaRPr sz="800">
              <a:solidFill>
                <a:srgbClr val="3B41C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a:solidFill>
                  <a:srgbClr val="000000"/>
                </a:solidFill>
                <a:latin typeface="Calibri"/>
                <a:ea typeface="Calibri"/>
                <a:cs typeface="Calibri"/>
                <a:sym typeface="Calibri"/>
              </a:rPr>
              <a:t>https://www.food.fake/search?</a:t>
            </a:r>
            <a:r>
              <a:rPr lang="en-GB">
                <a:solidFill>
                  <a:srgbClr val="000000"/>
                </a:solidFill>
                <a:highlight>
                  <a:srgbClr val="FFF2CC"/>
                </a:highlight>
                <a:latin typeface="Calibri"/>
                <a:ea typeface="Calibri"/>
                <a:cs typeface="Calibri"/>
                <a:sym typeface="Calibri"/>
              </a:rPr>
              <a:t>category=food</a:t>
            </a:r>
            <a:r>
              <a:rPr lang="en-GB">
                <a:solidFill>
                  <a:srgbClr val="000000"/>
                </a:solidFill>
                <a:latin typeface="Calibri"/>
                <a:ea typeface="Calibri"/>
                <a:cs typeface="Calibri"/>
                <a:sym typeface="Calibri"/>
              </a:rPr>
              <a:t>&amp;</a:t>
            </a:r>
            <a:r>
              <a:rPr lang="en-GB">
                <a:solidFill>
                  <a:srgbClr val="000000"/>
                </a:solidFill>
                <a:highlight>
                  <a:srgbClr val="D9EAD3"/>
                </a:highlight>
                <a:latin typeface="Calibri"/>
                <a:ea typeface="Calibri"/>
                <a:cs typeface="Calibri"/>
                <a:sym typeface="Calibri"/>
              </a:rPr>
              <a:t>search_terms=chicken</a:t>
            </a:r>
            <a:endParaRPr>
              <a:solidFill>
                <a:srgbClr val="000000"/>
              </a:solidFill>
              <a:highlight>
                <a:srgbClr val="D9EAD3"/>
              </a:highlight>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1200"/>
              </a:spcBef>
              <a:spcAft>
                <a:spcPts val="0"/>
              </a:spcAft>
              <a:buNone/>
            </a:pPr>
            <a:r>
              <a:rPr lang="en-GB"/>
              <a:t>Can be sent using axios as:</a:t>
            </a:r>
            <a:endParaRPr/>
          </a:p>
          <a:p>
            <a:pPr indent="0" lvl="0" marL="0" rtl="0" algn="l">
              <a:spcBef>
                <a:spcPts val="1200"/>
              </a:spcBef>
              <a:spcAft>
                <a:spcPts val="0"/>
              </a:spcAft>
              <a:buNone/>
            </a:pPr>
            <a:r>
              <a:rPr b="1" lang="en-GB" sz="1400">
                <a:latin typeface="Courier New"/>
                <a:ea typeface="Courier New"/>
                <a:cs typeface="Courier New"/>
                <a:sym typeface="Courier New"/>
              </a:rPr>
              <a:t>axios.get('</a:t>
            </a:r>
            <a:r>
              <a:rPr b="1" lang="en-GB" sz="1400" u="sng">
                <a:solidFill>
                  <a:schemeClr val="hlink"/>
                </a:solidFill>
                <a:latin typeface="Courier New"/>
                <a:ea typeface="Courier New"/>
                <a:cs typeface="Courier New"/>
                <a:sym typeface="Courier New"/>
                <a:hlinkClick r:id="rId3"/>
              </a:rPr>
              <a:t>https://www.food.fake/</a:t>
            </a:r>
            <a:r>
              <a:rPr b="1" lang="en-GB" sz="1400">
                <a:latin typeface="Courier New"/>
                <a:ea typeface="Courier New"/>
                <a:cs typeface="Courier New"/>
                <a:sym typeface="Courier New"/>
              </a:rPr>
              <a:t>food, {</a:t>
            </a:r>
            <a:endParaRPr b="1" sz="1400">
              <a:latin typeface="Courier New"/>
              <a:ea typeface="Courier New"/>
              <a:cs typeface="Courier New"/>
              <a:sym typeface="Courier New"/>
            </a:endParaRPr>
          </a:p>
          <a:p>
            <a:pPr indent="0" lvl="0" marL="0" rtl="0" algn="l">
              <a:spcBef>
                <a:spcPts val="1200"/>
              </a:spcBef>
              <a:spcAft>
                <a:spcPts val="0"/>
              </a:spcAft>
              <a:buNone/>
            </a:pPr>
            <a:r>
              <a:rPr b="1" lang="en-GB" sz="1400">
                <a:latin typeface="Courier New"/>
                <a:ea typeface="Courier New"/>
                <a:cs typeface="Courier New"/>
                <a:sym typeface="Courier New"/>
              </a:rPr>
              <a:t>  params: {</a:t>
            </a:r>
            <a:endParaRPr b="1" sz="1400">
              <a:latin typeface="Courier New"/>
              <a:ea typeface="Courier New"/>
              <a:cs typeface="Courier New"/>
              <a:sym typeface="Courier New"/>
            </a:endParaRPr>
          </a:p>
          <a:p>
            <a:pPr indent="0" lvl="0" marL="0" rtl="0" algn="l">
              <a:spcBef>
                <a:spcPts val="1200"/>
              </a:spcBef>
              <a:spcAft>
                <a:spcPts val="0"/>
              </a:spcAft>
              <a:buNone/>
            </a:pPr>
            <a:r>
              <a:rPr b="1" lang="en-GB" sz="1400">
                <a:latin typeface="Courier New"/>
                <a:ea typeface="Courier New"/>
                <a:cs typeface="Courier New"/>
                <a:sym typeface="Courier New"/>
              </a:rPr>
              <a:t>   category:'food',</a:t>
            </a:r>
            <a:br>
              <a:rPr b="1" lang="en-GB" sz="1400">
                <a:latin typeface="Courier New"/>
                <a:ea typeface="Courier New"/>
                <a:cs typeface="Courier New"/>
                <a:sym typeface="Courier New"/>
              </a:rPr>
            </a:br>
            <a:r>
              <a:rPr b="1" lang="en-GB" sz="1400">
                <a:latin typeface="Courier New"/>
                <a:ea typeface="Courier New"/>
                <a:cs typeface="Courier New"/>
                <a:sym typeface="Courier New"/>
              </a:rPr>
              <a:t>   search_terms:'chicken'</a:t>
            </a:r>
            <a:endParaRPr b="1" sz="1400">
              <a:latin typeface="Courier New"/>
              <a:ea typeface="Courier New"/>
              <a:cs typeface="Courier New"/>
              <a:sym typeface="Courier New"/>
            </a:endParaRPr>
          </a:p>
          <a:p>
            <a:pPr indent="0" lvl="0" marL="0" rtl="0" algn="l">
              <a:spcBef>
                <a:spcPts val="1200"/>
              </a:spcBef>
              <a:spcAft>
                <a:spcPts val="0"/>
              </a:spcAft>
              <a:buNone/>
            </a:pPr>
            <a:r>
              <a:rPr b="1" lang="en-GB"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spcBef>
                <a:spcPts val="1200"/>
              </a:spcBef>
              <a:spcAft>
                <a:spcPts val="1200"/>
              </a:spcAft>
              <a:buNone/>
            </a:pPr>
            <a:r>
              <a:rPr b="1" lang="en-GB" sz="1400">
                <a:latin typeface="Courier New"/>
                <a:ea typeface="Courier New"/>
                <a:cs typeface="Courier New"/>
                <a:sym typeface="Courier New"/>
              </a:rPr>
              <a:t>}</a:t>
            </a:r>
            <a:endParaRPr b="1" sz="1400">
              <a:latin typeface="Courier New"/>
              <a:ea typeface="Courier New"/>
              <a:cs typeface="Courier New"/>
              <a:sym typeface="Courier New"/>
            </a:endParaRPr>
          </a:p>
        </p:txBody>
      </p:sp>
      <p:sp>
        <p:nvSpPr>
          <p:cNvPr id="310" name="Google Shape;310;p37"/>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Understanding Query Strings</a:t>
            </a:r>
            <a:endParaRPr sz="800">
              <a:solidFill>
                <a:srgbClr val="3B41C9"/>
              </a:solidFill>
            </a:endParaRPr>
          </a:p>
        </p:txBody>
      </p:sp>
      <p:sp>
        <p:nvSpPr>
          <p:cNvPr id="311" name="Google Shape;311;p3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12" name="Google Shape;312;p37"/>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313" name="Google Shape;313;p3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317" name="Shape 317"/>
        <p:cNvGrpSpPr/>
        <p:nvPr/>
      </p:nvGrpSpPr>
      <p:grpSpPr>
        <a:xfrm>
          <a:off x="0" y="0"/>
          <a:ext cx="0" cy="0"/>
          <a:chOff x="0" y="0"/>
          <a:chExt cx="0" cy="0"/>
        </a:xfrm>
      </p:grpSpPr>
      <p:pic>
        <p:nvPicPr>
          <p:cNvPr id="318" name="Google Shape;318;p38"/>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319" name="Google Shape;319;p38"/>
          <p:cNvSpPr txBox="1"/>
          <p:nvPr/>
        </p:nvSpPr>
        <p:spPr>
          <a:xfrm>
            <a:off x="930300" y="2302975"/>
            <a:ext cx="66555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HTTP Post &amp; Body</a:t>
            </a:r>
            <a:endParaRPr sz="2600">
              <a:solidFill>
                <a:schemeClr val="lt1"/>
              </a:solidFill>
              <a:latin typeface="Montserrat"/>
              <a:ea typeface="Montserrat"/>
              <a:cs typeface="Montserrat"/>
              <a:sym typeface="Montserrat"/>
            </a:endParaRPr>
          </a:p>
        </p:txBody>
      </p:sp>
      <p:pic>
        <p:nvPicPr>
          <p:cNvPr id="320" name="Google Shape;320;p38"/>
          <p:cNvPicPr preferRelativeResize="0"/>
          <p:nvPr/>
        </p:nvPicPr>
        <p:blipFill rotWithShape="1">
          <a:blip r:embed="rId4">
            <a:alphaModFix/>
          </a:blip>
          <a:srcRect b="0" l="0" r="0" t="0"/>
          <a:stretch/>
        </p:blipFill>
        <p:spPr>
          <a:xfrm>
            <a:off x="1985700" y="2038363"/>
            <a:ext cx="210933" cy="210933"/>
          </a:xfrm>
          <a:prstGeom prst="rect">
            <a:avLst/>
          </a:prstGeom>
          <a:noFill/>
          <a:ln>
            <a:noFill/>
          </a:ln>
        </p:spPr>
      </p:pic>
      <p:sp>
        <p:nvSpPr>
          <p:cNvPr id="321" name="Google Shape;321;p3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22" name="Google Shape;322;p38"/>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323" name="Google Shape;323;p3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latin typeface="Calibri"/>
                <a:ea typeface="Calibri"/>
                <a:cs typeface="Calibri"/>
                <a:sym typeface="Calibri"/>
              </a:rPr>
              <a:t>The HTTP </a:t>
            </a:r>
            <a:r>
              <a:rPr b="1" lang="en-GB">
                <a:solidFill>
                  <a:schemeClr val="dk1"/>
                </a:solidFill>
                <a:latin typeface="Calibri"/>
                <a:ea typeface="Calibri"/>
                <a:cs typeface="Calibri"/>
                <a:sym typeface="Calibri"/>
              </a:rPr>
              <a:t>POST</a:t>
            </a:r>
            <a:r>
              <a:rPr lang="en-GB">
                <a:solidFill>
                  <a:schemeClr val="dk1"/>
                </a:solidFill>
                <a:latin typeface="Calibri"/>
                <a:ea typeface="Calibri"/>
                <a:cs typeface="Calibri"/>
                <a:sym typeface="Calibri"/>
              </a:rPr>
              <a:t> method is used for </a:t>
            </a:r>
            <a:r>
              <a:rPr b="1" lang="en-GB">
                <a:solidFill>
                  <a:schemeClr val="dk1"/>
                </a:solidFill>
                <a:latin typeface="Calibri"/>
                <a:ea typeface="Calibri"/>
                <a:cs typeface="Calibri"/>
                <a:sym typeface="Calibri"/>
              </a:rPr>
              <a:t>creating new resources on the server.</a:t>
            </a:r>
            <a:endParaRPr b="1">
              <a:solidFill>
                <a:schemeClr val="dk1"/>
              </a:solidFill>
              <a:latin typeface="Calibri"/>
              <a:ea typeface="Calibri"/>
              <a:cs typeface="Calibri"/>
              <a:sym typeface="Calibri"/>
            </a:endParaRPr>
          </a:p>
        </p:txBody>
      </p:sp>
      <p:sp>
        <p:nvSpPr>
          <p:cNvPr id="329" name="Google Shape;329;p39"/>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POST method</a:t>
            </a:r>
            <a:endParaRPr sz="800">
              <a:solidFill>
                <a:srgbClr val="3B41C9"/>
              </a:solidFill>
            </a:endParaRPr>
          </a:p>
        </p:txBody>
      </p:sp>
      <p:sp>
        <p:nvSpPr>
          <p:cNvPr id="330" name="Google Shape;330;p39"/>
          <p:cNvSpPr txBox="1"/>
          <p:nvPr>
            <p:ph idx="1" type="body"/>
          </p:nvPr>
        </p:nvSpPr>
        <p:spPr>
          <a:xfrm>
            <a:off x="311700" y="1727100"/>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solidFill>
                  <a:srgbClr val="000000"/>
                </a:solidFill>
              </a:rPr>
              <a:t>For example, say we can create a new food by sending a request using the </a:t>
            </a:r>
            <a:r>
              <a:rPr b="1" lang="en-GB">
                <a:solidFill>
                  <a:srgbClr val="000000"/>
                </a:solidFill>
              </a:rPr>
              <a:t>POST</a:t>
            </a:r>
            <a:r>
              <a:rPr lang="en-GB">
                <a:solidFill>
                  <a:srgbClr val="000000"/>
                </a:solidFill>
              </a:rPr>
              <a:t> method to </a:t>
            </a:r>
            <a:r>
              <a:rPr i="1" lang="en-GB" u="sng">
                <a:solidFill>
                  <a:schemeClr val="hlink"/>
                </a:solidFill>
                <a:hlinkClick r:id="rId3"/>
              </a:rPr>
              <a:t>http://ww.food.fake/food</a:t>
            </a:r>
            <a:r>
              <a:rPr lang="en-GB">
                <a:solidFill>
                  <a:srgbClr val="000000"/>
                </a:solidFill>
              </a:rPr>
              <a:t> and specify the </a:t>
            </a:r>
            <a:r>
              <a:rPr b="1" lang="en-GB">
                <a:solidFill>
                  <a:srgbClr val="000000"/>
                </a:solidFill>
              </a:rPr>
              <a:t>body</a:t>
            </a:r>
            <a:r>
              <a:rPr lang="en-GB">
                <a:solidFill>
                  <a:srgbClr val="000000"/>
                </a:solidFill>
              </a:rPr>
              <a:t> to have </a:t>
            </a:r>
            <a:r>
              <a:rPr i="1" lang="en-GB">
                <a:solidFill>
                  <a:srgbClr val="000000"/>
                </a:solidFill>
              </a:rPr>
              <a:t>category</a:t>
            </a:r>
            <a:r>
              <a:rPr lang="en-GB">
                <a:solidFill>
                  <a:srgbClr val="000000"/>
                </a:solidFill>
              </a:rPr>
              <a:t> and title.</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spcBef>
                <a:spcPts val="0"/>
              </a:spcBef>
              <a:spcAft>
                <a:spcPts val="0"/>
              </a:spcAft>
              <a:buNone/>
            </a:pPr>
            <a:r>
              <a:rPr lang="en-GB"/>
              <a:t>Can be sent using axios as:</a:t>
            </a:r>
            <a:endParaRPr/>
          </a:p>
          <a:p>
            <a:pPr indent="0" lvl="0" marL="0" rtl="0" algn="l">
              <a:spcBef>
                <a:spcPts val="1200"/>
              </a:spcBef>
              <a:spcAft>
                <a:spcPts val="0"/>
              </a:spcAft>
              <a:buNone/>
            </a:pPr>
            <a:r>
              <a:rPr b="1" lang="en-GB" sz="1100">
                <a:latin typeface="Courier New"/>
                <a:ea typeface="Courier New"/>
                <a:cs typeface="Courier New"/>
                <a:sym typeface="Courier New"/>
              </a:rPr>
              <a:t>axios.</a:t>
            </a:r>
            <a:r>
              <a:rPr b="1" lang="en-GB" sz="1100">
                <a:highlight>
                  <a:srgbClr val="FFFF00"/>
                </a:highlight>
                <a:latin typeface="Courier New"/>
                <a:ea typeface="Courier New"/>
                <a:cs typeface="Courier New"/>
                <a:sym typeface="Courier New"/>
              </a:rPr>
              <a:t>post</a:t>
            </a:r>
            <a:r>
              <a:rPr b="1" lang="en-GB" sz="1100">
                <a:latin typeface="Courier New"/>
                <a:ea typeface="Courier New"/>
                <a:cs typeface="Courier New"/>
                <a:sym typeface="Courier New"/>
              </a:rPr>
              <a:t>('</a:t>
            </a:r>
            <a:r>
              <a:rPr b="1" lang="en-GB" sz="1100" u="sng">
                <a:solidFill>
                  <a:schemeClr val="accent5"/>
                </a:solidFill>
                <a:latin typeface="Courier New"/>
                <a:ea typeface="Courier New"/>
                <a:cs typeface="Courier New"/>
                <a:sym typeface="Courier New"/>
                <a:hlinkClick r:id="rId4">
                  <a:extLst>
                    <a:ext uri="{A12FA001-AC4F-418D-AE19-62706E023703}">
                      <ahyp:hlinkClr val="tx"/>
                    </a:ext>
                  </a:extLst>
                </a:hlinkClick>
              </a:rPr>
              <a:t>https://www.food.fake/</a:t>
            </a:r>
            <a:r>
              <a:rPr b="1" lang="en-GB" sz="1100">
                <a:highlight>
                  <a:srgbClr val="FFFF00"/>
                </a:highlight>
                <a:latin typeface="Courier New"/>
                <a:ea typeface="Courier New"/>
                <a:cs typeface="Courier New"/>
                <a:sym typeface="Courier New"/>
              </a:rPr>
              <a:t>food</a:t>
            </a:r>
            <a:r>
              <a:rPr b="1" lang="en-GB" sz="1100">
                <a:latin typeface="Courier New"/>
                <a:ea typeface="Courier New"/>
                <a:cs typeface="Courier New"/>
                <a:sym typeface="Courier New"/>
              </a:rPr>
              <a:t>, {</a:t>
            </a:r>
            <a:endParaRPr b="1" sz="1100">
              <a:latin typeface="Courier New"/>
              <a:ea typeface="Courier New"/>
              <a:cs typeface="Courier New"/>
              <a:sym typeface="Courier New"/>
            </a:endParaRPr>
          </a:p>
          <a:p>
            <a:pPr indent="0" lvl="0" marL="0" rtl="0" algn="l">
              <a:spcBef>
                <a:spcPts val="1200"/>
              </a:spcBef>
              <a:spcAft>
                <a:spcPts val="0"/>
              </a:spcAft>
              <a:buNone/>
            </a:pPr>
            <a:r>
              <a:rPr b="1" lang="en-GB" sz="1100">
                <a:latin typeface="Courier New"/>
                <a:ea typeface="Courier New"/>
                <a:cs typeface="Courier New"/>
                <a:sym typeface="Courier New"/>
              </a:rPr>
              <a:t>   category:'food',</a:t>
            </a:r>
            <a:br>
              <a:rPr b="1" lang="en-GB" sz="1100">
                <a:latin typeface="Courier New"/>
                <a:ea typeface="Courier New"/>
                <a:cs typeface="Courier New"/>
                <a:sym typeface="Courier New"/>
              </a:rPr>
            </a:br>
            <a:r>
              <a:rPr b="1" lang="en-GB" sz="1100">
                <a:latin typeface="Courier New"/>
                <a:ea typeface="Courier New"/>
                <a:cs typeface="Courier New"/>
                <a:sym typeface="Courier New"/>
              </a:rPr>
              <a:t>   title:'Chicken Rice'</a:t>
            </a:r>
            <a:endParaRPr b="1" sz="1100">
              <a:latin typeface="Courier New"/>
              <a:ea typeface="Courier New"/>
              <a:cs typeface="Courier New"/>
              <a:sym typeface="Courier New"/>
            </a:endParaRPr>
          </a:p>
          <a:p>
            <a:pPr indent="0" lvl="0" marL="0" rtl="0" algn="l">
              <a:spcBef>
                <a:spcPts val="1200"/>
              </a:spcBef>
              <a:spcAft>
                <a:spcPts val="0"/>
              </a:spcAft>
              <a:buNone/>
            </a:pPr>
            <a:r>
              <a:rPr b="1" lang="en-GB" sz="1100">
                <a:latin typeface="Courier New"/>
                <a:ea typeface="Courier New"/>
                <a:cs typeface="Courier New"/>
                <a:sym typeface="Courier New"/>
              </a:rPr>
              <a:t>  }</a:t>
            </a:r>
            <a:endParaRPr b="1" sz="1100">
              <a:latin typeface="Courier New"/>
              <a:ea typeface="Courier New"/>
              <a:cs typeface="Courier New"/>
              <a:sym typeface="Courier New"/>
            </a:endParaRPr>
          </a:p>
          <a:p>
            <a:pPr indent="0" lvl="0" marL="0" rtl="0" algn="l">
              <a:spcBef>
                <a:spcPts val="1200"/>
              </a:spcBef>
              <a:spcAft>
                <a:spcPts val="1200"/>
              </a:spcAft>
              <a:buNone/>
            </a:pPr>
            <a:r>
              <a:rPr b="1" lang="en-GB" sz="1100">
                <a:latin typeface="Courier New"/>
                <a:ea typeface="Courier New"/>
                <a:cs typeface="Courier New"/>
                <a:sym typeface="Courier New"/>
              </a:rPr>
              <a:t>}</a:t>
            </a:r>
            <a:endParaRPr sz="1500"/>
          </a:p>
        </p:txBody>
      </p:sp>
      <p:sp>
        <p:nvSpPr>
          <p:cNvPr id="331" name="Google Shape;331;p3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32" name="Google Shape;332;p39"/>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333" name="Google Shape;333;p3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337" name="Shape 337"/>
        <p:cNvGrpSpPr/>
        <p:nvPr/>
      </p:nvGrpSpPr>
      <p:grpSpPr>
        <a:xfrm>
          <a:off x="0" y="0"/>
          <a:ext cx="0" cy="0"/>
          <a:chOff x="0" y="0"/>
          <a:chExt cx="0" cy="0"/>
        </a:xfrm>
      </p:grpSpPr>
      <p:pic>
        <p:nvPicPr>
          <p:cNvPr id="338" name="Google Shape;338;p40"/>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339" name="Google Shape;339;p40"/>
          <p:cNvSpPr txBox="1"/>
          <p:nvPr/>
        </p:nvSpPr>
        <p:spPr>
          <a:xfrm>
            <a:off x="930300" y="2302975"/>
            <a:ext cx="66555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HTTP Patch/Put</a:t>
            </a:r>
            <a:endParaRPr sz="2600">
              <a:solidFill>
                <a:schemeClr val="lt1"/>
              </a:solidFill>
              <a:latin typeface="Montserrat"/>
              <a:ea typeface="Montserrat"/>
              <a:cs typeface="Montserrat"/>
              <a:sym typeface="Montserrat"/>
            </a:endParaRPr>
          </a:p>
        </p:txBody>
      </p:sp>
      <p:pic>
        <p:nvPicPr>
          <p:cNvPr id="340" name="Google Shape;340;p40"/>
          <p:cNvPicPr preferRelativeResize="0"/>
          <p:nvPr/>
        </p:nvPicPr>
        <p:blipFill rotWithShape="1">
          <a:blip r:embed="rId4">
            <a:alphaModFix/>
          </a:blip>
          <a:srcRect b="0" l="0" r="0" t="0"/>
          <a:stretch/>
        </p:blipFill>
        <p:spPr>
          <a:xfrm>
            <a:off x="1985700" y="2038363"/>
            <a:ext cx="210933" cy="210933"/>
          </a:xfrm>
          <a:prstGeom prst="rect">
            <a:avLst/>
          </a:prstGeom>
          <a:noFill/>
          <a:ln>
            <a:noFill/>
          </a:ln>
        </p:spPr>
      </p:pic>
      <p:sp>
        <p:nvSpPr>
          <p:cNvPr id="341" name="Google Shape;341;p4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42" name="Google Shape;342;p40"/>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343" name="Google Shape;343;p4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latin typeface="Calibri"/>
                <a:ea typeface="Calibri"/>
                <a:cs typeface="Calibri"/>
                <a:sym typeface="Calibri"/>
              </a:rPr>
              <a:t>Those two methods are used to update existing data.</a:t>
            </a:r>
            <a:endParaRPr>
              <a:solidFill>
                <a:schemeClr val="dk1"/>
              </a:solidFill>
              <a:latin typeface="Calibri"/>
              <a:ea typeface="Calibri"/>
              <a:cs typeface="Calibri"/>
              <a:sym typeface="Calibri"/>
            </a:endParaRPr>
          </a:p>
          <a:p>
            <a:pPr indent="-342900" lvl="0" marL="457200" rtl="0" algn="l">
              <a:spcBef>
                <a:spcPts val="1200"/>
              </a:spcBef>
              <a:spcAft>
                <a:spcPts val="0"/>
              </a:spcAft>
              <a:buClr>
                <a:schemeClr val="dk1"/>
              </a:buClr>
              <a:buSzPts val="1800"/>
              <a:buFont typeface="Calibri"/>
              <a:buChar char="●"/>
            </a:pPr>
            <a:r>
              <a:rPr lang="en-GB">
                <a:solidFill>
                  <a:schemeClr val="dk1"/>
                </a:solidFill>
                <a:latin typeface="Calibri"/>
                <a:ea typeface="Calibri"/>
                <a:cs typeface="Calibri"/>
                <a:sym typeface="Calibri"/>
              </a:rPr>
              <a:t>Patch → update a resource by changing certain parts of the existing data</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GB">
                <a:solidFill>
                  <a:schemeClr val="dk1"/>
                </a:solidFill>
                <a:latin typeface="Calibri"/>
                <a:ea typeface="Calibri"/>
                <a:cs typeface="Calibri"/>
                <a:sym typeface="Calibri"/>
              </a:rPr>
              <a:t>Put → update a resource by totally replacing it with new data</a:t>
            </a:r>
            <a:endParaRPr>
              <a:solidFill>
                <a:schemeClr val="dk1"/>
              </a:solidFill>
              <a:latin typeface="Calibri"/>
              <a:ea typeface="Calibri"/>
              <a:cs typeface="Calibri"/>
              <a:sym typeface="Calibri"/>
            </a:endParaRPr>
          </a:p>
        </p:txBody>
      </p:sp>
      <p:sp>
        <p:nvSpPr>
          <p:cNvPr id="349" name="Google Shape;349;p41"/>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PUT method</a:t>
            </a:r>
            <a:endParaRPr sz="800">
              <a:solidFill>
                <a:srgbClr val="3B41C9"/>
              </a:solidFill>
            </a:endParaRPr>
          </a:p>
        </p:txBody>
      </p:sp>
      <p:sp>
        <p:nvSpPr>
          <p:cNvPr id="350" name="Google Shape;350;p4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51" name="Google Shape;351;p41"/>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352" name="Google Shape;352;p4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solidFill>
                  <a:srgbClr val="000000"/>
                </a:solidFill>
                <a:latin typeface="Calibri"/>
                <a:ea typeface="Calibri"/>
                <a:cs typeface="Calibri"/>
                <a:sym typeface="Calibri"/>
              </a:rPr>
              <a:t>For example, say we can create a update the chicken rice by sending a request using the </a:t>
            </a:r>
            <a:r>
              <a:rPr b="1" lang="en-GB">
                <a:solidFill>
                  <a:srgbClr val="000000"/>
                </a:solidFill>
                <a:latin typeface="Calibri"/>
                <a:ea typeface="Calibri"/>
                <a:cs typeface="Calibri"/>
                <a:sym typeface="Calibri"/>
              </a:rPr>
              <a:t>PATCH </a:t>
            </a:r>
            <a:r>
              <a:rPr lang="en-GB">
                <a:solidFill>
                  <a:srgbClr val="000000"/>
                </a:solidFill>
                <a:latin typeface="Calibri"/>
                <a:ea typeface="Calibri"/>
                <a:cs typeface="Calibri"/>
                <a:sym typeface="Calibri"/>
              </a:rPr>
              <a:t>method to </a:t>
            </a:r>
            <a:r>
              <a:rPr i="1" lang="en-GB" u="sng">
                <a:solidFill>
                  <a:schemeClr val="hlink"/>
                </a:solidFill>
                <a:latin typeface="Calibri"/>
                <a:ea typeface="Calibri"/>
                <a:cs typeface="Calibri"/>
                <a:sym typeface="Calibri"/>
                <a:hlinkClick r:id="rId3"/>
              </a:rPr>
              <a:t>http://ww.food.fake/food</a:t>
            </a:r>
            <a:r>
              <a:rPr lang="en-GB">
                <a:solidFill>
                  <a:srgbClr val="000000"/>
                </a:solidFill>
                <a:latin typeface="Calibri"/>
                <a:ea typeface="Calibri"/>
                <a:cs typeface="Calibri"/>
                <a:sym typeface="Calibri"/>
              </a:rPr>
              <a:t> and specify the </a:t>
            </a:r>
            <a:r>
              <a:rPr b="1" lang="en-GB">
                <a:solidFill>
                  <a:srgbClr val="000000"/>
                </a:solidFill>
                <a:latin typeface="Calibri"/>
                <a:ea typeface="Calibri"/>
                <a:cs typeface="Calibri"/>
                <a:sym typeface="Calibri"/>
              </a:rPr>
              <a:t>body</a:t>
            </a:r>
            <a:r>
              <a:rPr lang="en-GB">
                <a:solidFill>
                  <a:srgbClr val="000000"/>
                </a:solidFill>
                <a:latin typeface="Calibri"/>
                <a:ea typeface="Calibri"/>
                <a:cs typeface="Calibri"/>
                <a:sym typeface="Calibri"/>
              </a:rPr>
              <a:t> to have </a:t>
            </a:r>
            <a:r>
              <a:rPr i="1" lang="en-GB">
                <a:solidFill>
                  <a:srgbClr val="000000"/>
                </a:solidFill>
                <a:latin typeface="Calibri"/>
                <a:ea typeface="Calibri"/>
                <a:cs typeface="Calibri"/>
                <a:sym typeface="Calibri"/>
              </a:rPr>
              <a:t>category</a:t>
            </a:r>
            <a:r>
              <a:rPr lang="en-GB">
                <a:solidFill>
                  <a:srgbClr val="000000"/>
                </a:solidFill>
                <a:latin typeface="Calibri"/>
                <a:ea typeface="Calibri"/>
                <a:cs typeface="Calibri"/>
                <a:sym typeface="Calibri"/>
              </a:rPr>
              <a:t> and title.</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000000"/>
              </a:solidFill>
            </a:endParaRPr>
          </a:p>
          <a:p>
            <a:pPr indent="0" lvl="0" marL="0" rtl="0" algn="l">
              <a:spcBef>
                <a:spcPts val="0"/>
              </a:spcBef>
              <a:spcAft>
                <a:spcPts val="0"/>
              </a:spcAft>
              <a:buNone/>
            </a:pPr>
            <a:r>
              <a:rPr lang="en-GB"/>
              <a:t>Can be sent using axios as:</a:t>
            </a:r>
            <a:endParaRPr/>
          </a:p>
          <a:p>
            <a:pPr indent="0" lvl="0" marL="0" rtl="0" algn="l">
              <a:spcBef>
                <a:spcPts val="1200"/>
              </a:spcBef>
              <a:spcAft>
                <a:spcPts val="0"/>
              </a:spcAft>
              <a:buNone/>
            </a:pPr>
            <a:r>
              <a:rPr b="1" lang="en-GB" sz="1100">
                <a:latin typeface="Courier New"/>
                <a:ea typeface="Courier New"/>
                <a:cs typeface="Courier New"/>
                <a:sym typeface="Courier New"/>
              </a:rPr>
              <a:t>axios.</a:t>
            </a:r>
            <a:r>
              <a:rPr b="1" lang="en-GB" sz="1100">
                <a:highlight>
                  <a:srgbClr val="FFFF00"/>
                </a:highlight>
                <a:latin typeface="Courier New"/>
                <a:ea typeface="Courier New"/>
                <a:cs typeface="Courier New"/>
                <a:sym typeface="Courier New"/>
              </a:rPr>
              <a:t>patch</a:t>
            </a:r>
            <a:r>
              <a:rPr b="1" lang="en-GB" sz="1100">
                <a:latin typeface="Courier New"/>
                <a:ea typeface="Courier New"/>
                <a:cs typeface="Courier New"/>
                <a:sym typeface="Courier New"/>
              </a:rPr>
              <a:t>('</a:t>
            </a:r>
            <a:r>
              <a:rPr b="1" lang="en-GB" sz="1100" u="sng">
                <a:solidFill>
                  <a:schemeClr val="accent5"/>
                </a:solidFill>
                <a:latin typeface="Courier New"/>
                <a:ea typeface="Courier New"/>
                <a:cs typeface="Courier New"/>
                <a:sym typeface="Courier New"/>
                <a:hlinkClick r:id="rId4">
                  <a:extLst>
                    <a:ext uri="{A12FA001-AC4F-418D-AE19-62706E023703}">
                      <ahyp:hlinkClr val="tx"/>
                    </a:ext>
                  </a:extLst>
                </a:hlinkClick>
              </a:rPr>
              <a:t>https://www.food.fake/</a:t>
            </a:r>
            <a:r>
              <a:rPr b="1" lang="en-GB" sz="1100">
                <a:highlight>
                  <a:srgbClr val="FFFF00"/>
                </a:highlight>
                <a:latin typeface="Courier New"/>
                <a:ea typeface="Courier New"/>
                <a:cs typeface="Courier New"/>
                <a:sym typeface="Courier New"/>
              </a:rPr>
              <a:t>food/412</a:t>
            </a:r>
            <a:r>
              <a:rPr b="1" lang="en-GB" sz="1100">
                <a:latin typeface="Courier New"/>
                <a:ea typeface="Courier New"/>
                <a:cs typeface="Courier New"/>
                <a:sym typeface="Courier New"/>
              </a:rPr>
              <a:t>, {</a:t>
            </a:r>
            <a:endParaRPr b="1" sz="1100">
              <a:latin typeface="Courier New"/>
              <a:ea typeface="Courier New"/>
              <a:cs typeface="Courier New"/>
              <a:sym typeface="Courier New"/>
            </a:endParaRPr>
          </a:p>
          <a:p>
            <a:pPr indent="0" lvl="0" marL="0" rtl="0" algn="l">
              <a:spcBef>
                <a:spcPts val="1200"/>
              </a:spcBef>
              <a:spcAft>
                <a:spcPts val="0"/>
              </a:spcAft>
              <a:buNone/>
            </a:pPr>
            <a:r>
              <a:rPr b="1" lang="en-GB" sz="1100">
                <a:latin typeface="Courier New"/>
                <a:ea typeface="Courier New"/>
                <a:cs typeface="Courier New"/>
                <a:sym typeface="Courier New"/>
              </a:rPr>
              <a:t>   category:'chinese-food',</a:t>
            </a:r>
            <a:br>
              <a:rPr b="1" lang="en-GB" sz="1100">
                <a:latin typeface="Courier New"/>
                <a:ea typeface="Courier New"/>
                <a:cs typeface="Courier New"/>
                <a:sym typeface="Courier New"/>
              </a:rPr>
            </a:br>
            <a:r>
              <a:rPr b="1" lang="en-GB" sz="1100">
                <a:latin typeface="Courier New"/>
                <a:ea typeface="Courier New"/>
                <a:cs typeface="Courier New"/>
                <a:sym typeface="Courier New"/>
              </a:rPr>
              <a:t>   title:'Hainanese Chicken Rice'</a:t>
            </a:r>
            <a:endParaRPr b="1" sz="1100">
              <a:latin typeface="Courier New"/>
              <a:ea typeface="Courier New"/>
              <a:cs typeface="Courier New"/>
              <a:sym typeface="Courier New"/>
            </a:endParaRPr>
          </a:p>
          <a:p>
            <a:pPr indent="0" lvl="0" marL="0" rtl="0" algn="l">
              <a:spcBef>
                <a:spcPts val="1200"/>
              </a:spcBef>
              <a:spcAft>
                <a:spcPts val="0"/>
              </a:spcAft>
              <a:buNone/>
            </a:pPr>
            <a:r>
              <a:rPr b="1" lang="en-GB" sz="1100">
                <a:latin typeface="Courier New"/>
                <a:ea typeface="Courier New"/>
                <a:cs typeface="Courier New"/>
                <a:sym typeface="Courier New"/>
              </a:rPr>
              <a:t>  }</a:t>
            </a:r>
            <a:endParaRPr b="1" sz="1100">
              <a:latin typeface="Courier New"/>
              <a:ea typeface="Courier New"/>
              <a:cs typeface="Courier New"/>
              <a:sym typeface="Courier New"/>
            </a:endParaRPr>
          </a:p>
          <a:p>
            <a:pPr indent="0" lvl="0" marL="0" rtl="0" algn="l">
              <a:spcBef>
                <a:spcPts val="1200"/>
              </a:spcBef>
              <a:spcAft>
                <a:spcPts val="1200"/>
              </a:spcAft>
              <a:buNone/>
            </a:pPr>
            <a:r>
              <a:rPr b="1" lang="en-GB" sz="1100">
                <a:latin typeface="Courier New"/>
                <a:ea typeface="Courier New"/>
                <a:cs typeface="Courier New"/>
                <a:sym typeface="Courier New"/>
              </a:rPr>
              <a:t>)</a:t>
            </a:r>
            <a:endParaRPr sz="1500"/>
          </a:p>
        </p:txBody>
      </p:sp>
      <p:sp>
        <p:nvSpPr>
          <p:cNvPr id="358" name="Google Shape;358;p42"/>
          <p:cNvSpPr txBox="1"/>
          <p:nvPr/>
        </p:nvSpPr>
        <p:spPr>
          <a:xfrm>
            <a:off x="4795675" y="2227625"/>
            <a:ext cx="28863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Proxima Nova"/>
                <a:ea typeface="Proxima Nova"/>
                <a:cs typeface="Proxima Nova"/>
                <a:sym typeface="Proxima Nova"/>
              </a:rPr>
              <a:t>ID of the 'Chicken Rice' dish that we want to change</a:t>
            </a:r>
            <a:endParaRPr b="1">
              <a:latin typeface="Proxima Nova"/>
              <a:ea typeface="Proxima Nova"/>
              <a:cs typeface="Proxima Nova"/>
              <a:sym typeface="Proxima Nova"/>
            </a:endParaRPr>
          </a:p>
        </p:txBody>
      </p:sp>
      <p:cxnSp>
        <p:nvCxnSpPr>
          <p:cNvPr id="359" name="Google Shape;359;p42"/>
          <p:cNvCxnSpPr>
            <a:endCxn id="358" idx="1"/>
          </p:cNvCxnSpPr>
          <p:nvPr/>
        </p:nvCxnSpPr>
        <p:spPr>
          <a:xfrm flipH="1" rot="10800000">
            <a:off x="3907675" y="2375675"/>
            <a:ext cx="888000" cy="495900"/>
          </a:xfrm>
          <a:prstGeom prst="straightConnector1">
            <a:avLst/>
          </a:prstGeom>
          <a:noFill/>
          <a:ln cap="flat" cmpd="sng" w="9525">
            <a:solidFill>
              <a:schemeClr val="dk2"/>
            </a:solidFill>
            <a:prstDash val="solid"/>
            <a:round/>
            <a:headEnd len="med" w="med" type="none"/>
            <a:tailEnd len="med" w="med" type="triangle"/>
          </a:ln>
        </p:spPr>
      </p:cxnSp>
      <p:sp>
        <p:nvSpPr>
          <p:cNvPr id="360" name="Google Shape;360;p42"/>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PUT method</a:t>
            </a:r>
            <a:endParaRPr sz="800">
              <a:solidFill>
                <a:srgbClr val="3B41C9"/>
              </a:solidFill>
            </a:endParaRPr>
          </a:p>
        </p:txBody>
      </p:sp>
      <p:sp>
        <p:nvSpPr>
          <p:cNvPr id="361" name="Google Shape;361;p4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62" name="Google Shape;362;p42"/>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363" name="Google Shape;363;p4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152400" y="1170125"/>
            <a:ext cx="8839201" cy="2054691"/>
          </a:xfrm>
          <a:prstGeom prst="rect">
            <a:avLst/>
          </a:prstGeom>
          <a:noFill/>
          <a:ln>
            <a:noFill/>
          </a:ln>
        </p:spPr>
      </p:pic>
      <p:sp>
        <p:nvSpPr>
          <p:cNvPr id="94" name="Google Shape;94;p16"/>
          <p:cNvSpPr txBox="1"/>
          <p:nvPr/>
        </p:nvSpPr>
        <p:spPr>
          <a:xfrm>
            <a:off x="804375" y="3738675"/>
            <a:ext cx="556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This means that: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They are passed by reference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They are</a:t>
            </a:r>
            <a:r>
              <a:rPr b="1" lang="en-GB">
                <a:latin typeface="Proxima Nova"/>
                <a:ea typeface="Proxima Nova"/>
                <a:cs typeface="Proxima Nova"/>
                <a:sym typeface="Proxima Nova"/>
              </a:rPr>
              <a:t> not copied</a:t>
            </a:r>
            <a:r>
              <a:rPr lang="en-GB">
                <a:latin typeface="Proxima Nova"/>
                <a:ea typeface="Proxima Nova"/>
                <a:cs typeface="Proxima Nova"/>
                <a:sym typeface="Proxima Nova"/>
              </a:rPr>
              <a:t> when assigned to another variable</a:t>
            </a:r>
            <a:endParaRPr>
              <a:latin typeface="Proxima Nova"/>
              <a:ea typeface="Proxima Nova"/>
              <a:cs typeface="Proxima Nova"/>
              <a:sym typeface="Proxima Nova"/>
            </a:endParaRPr>
          </a:p>
        </p:txBody>
      </p:sp>
      <p:sp>
        <p:nvSpPr>
          <p:cNvPr id="95" name="Google Shape;95;p16"/>
          <p:cNvSpPr txBox="1"/>
          <p:nvPr/>
        </p:nvSpPr>
        <p:spPr>
          <a:xfrm>
            <a:off x="1512750" y="394450"/>
            <a:ext cx="61185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Objects are References</a:t>
            </a:r>
            <a:endParaRPr sz="800">
              <a:solidFill>
                <a:srgbClr val="3B41C9"/>
              </a:solidFill>
            </a:endParaRPr>
          </a:p>
        </p:txBody>
      </p:sp>
      <p:sp>
        <p:nvSpPr>
          <p:cNvPr id="96" name="Google Shape;96;p1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7" name="Google Shape;97;p16"/>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98" name="Google Shape;98;p1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367" name="Shape 367"/>
        <p:cNvGrpSpPr/>
        <p:nvPr/>
      </p:nvGrpSpPr>
      <p:grpSpPr>
        <a:xfrm>
          <a:off x="0" y="0"/>
          <a:ext cx="0" cy="0"/>
          <a:chOff x="0" y="0"/>
          <a:chExt cx="0" cy="0"/>
        </a:xfrm>
      </p:grpSpPr>
      <p:pic>
        <p:nvPicPr>
          <p:cNvPr id="368" name="Google Shape;368;p43"/>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369" name="Google Shape;369;p43"/>
          <p:cNvSpPr txBox="1"/>
          <p:nvPr/>
        </p:nvSpPr>
        <p:spPr>
          <a:xfrm>
            <a:off x="930300" y="2302975"/>
            <a:ext cx="66555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HTTP Delete</a:t>
            </a:r>
            <a:endParaRPr sz="2600">
              <a:solidFill>
                <a:schemeClr val="lt1"/>
              </a:solidFill>
              <a:latin typeface="Montserrat"/>
              <a:ea typeface="Montserrat"/>
              <a:cs typeface="Montserrat"/>
              <a:sym typeface="Montserrat"/>
            </a:endParaRPr>
          </a:p>
        </p:txBody>
      </p:sp>
      <p:pic>
        <p:nvPicPr>
          <p:cNvPr id="370" name="Google Shape;370;p43"/>
          <p:cNvPicPr preferRelativeResize="0"/>
          <p:nvPr/>
        </p:nvPicPr>
        <p:blipFill rotWithShape="1">
          <a:blip r:embed="rId4">
            <a:alphaModFix/>
          </a:blip>
          <a:srcRect b="0" l="0" r="0" t="0"/>
          <a:stretch/>
        </p:blipFill>
        <p:spPr>
          <a:xfrm>
            <a:off x="1985700" y="2038363"/>
            <a:ext cx="210933" cy="210933"/>
          </a:xfrm>
          <a:prstGeom prst="rect">
            <a:avLst/>
          </a:prstGeom>
          <a:noFill/>
          <a:ln>
            <a:noFill/>
          </a:ln>
        </p:spPr>
      </p:pic>
      <p:sp>
        <p:nvSpPr>
          <p:cNvPr id="371" name="Google Shape;371;p4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72" name="Google Shape;372;p43"/>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373" name="Google Shape;373;p4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latin typeface="Calibri"/>
                <a:ea typeface="Calibri"/>
                <a:cs typeface="Calibri"/>
                <a:sym typeface="Calibri"/>
              </a:rPr>
              <a:t>As its name implies, the DELETE method is for removing resources from the server.</a:t>
            </a:r>
            <a:endParaRPr>
              <a:solidFill>
                <a:schemeClr val="dk1"/>
              </a:solidFill>
              <a:latin typeface="Calibri"/>
              <a:ea typeface="Calibri"/>
              <a:cs typeface="Calibri"/>
              <a:sym typeface="Calibri"/>
            </a:endParaRPr>
          </a:p>
        </p:txBody>
      </p:sp>
      <p:sp>
        <p:nvSpPr>
          <p:cNvPr id="379" name="Google Shape;379;p44"/>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DELETE method</a:t>
            </a:r>
            <a:endParaRPr sz="800">
              <a:solidFill>
                <a:srgbClr val="3B41C9"/>
              </a:solidFill>
            </a:endParaRPr>
          </a:p>
        </p:txBody>
      </p:sp>
      <p:sp>
        <p:nvSpPr>
          <p:cNvPr id="380" name="Google Shape;380;p44"/>
          <p:cNvSpPr txBox="1"/>
          <p:nvPr>
            <p:ph idx="1" type="body"/>
          </p:nvPr>
        </p:nvSpPr>
        <p:spPr>
          <a:xfrm>
            <a:off x="311700" y="163552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solidFill>
                  <a:srgbClr val="000000"/>
                </a:solidFill>
                <a:latin typeface="Calibri"/>
                <a:ea typeface="Calibri"/>
                <a:cs typeface="Calibri"/>
                <a:sym typeface="Calibri"/>
              </a:rPr>
              <a:t>For example, say we can create a delete the chicken rice with the id of </a:t>
            </a:r>
            <a:r>
              <a:rPr b="1" lang="en-GB">
                <a:solidFill>
                  <a:srgbClr val="000000"/>
                </a:solidFill>
                <a:latin typeface="Calibri"/>
                <a:ea typeface="Calibri"/>
                <a:cs typeface="Calibri"/>
                <a:sym typeface="Calibri"/>
              </a:rPr>
              <a:t>412 </a:t>
            </a:r>
            <a:r>
              <a:rPr lang="en-GB">
                <a:solidFill>
                  <a:srgbClr val="000000"/>
                </a:solidFill>
                <a:latin typeface="Calibri"/>
                <a:ea typeface="Calibri"/>
                <a:cs typeface="Calibri"/>
                <a:sym typeface="Calibri"/>
              </a:rPr>
              <a:t>by sending a request using the </a:t>
            </a:r>
            <a:r>
              <a:rPr b="1" lang="en-GB">
                <a:solidFill>
                  <a:srgbClr val="000000"/>
                </a:solidFill>
                <a:latin typeface="Calibri"/>
                <a:ea typeface="Calibri"/>
                <a:cs typeface="Calibri"/>
                <a:sym typeface="Calibri"/>
              </a:rPr>
              <a:t>DELETE </a:t>
            </a:r>
            <a:r>
              <a:rPr lang="en-GB">
                <a:solidFill>
                  <a:srgbClr val="000000"/>
                </a:solidFill>
                <a:latin typeface="Calibri"/>
                <a:ea typeface="Calibri"/>
                <a:cs typeface="Calibri"/>
                <a:sym typeface="Calibri"/>
              </a:rPr>
              <a:t>method to </a:t>
            </a:r>
            <a:r>
              <a:rPr i="1" lang="en-GB" u="sng">
                <a:solidFill>
                  <a:schemeClr val="hlink"/>
                </a:solidFill>
                <a:latin typeface="Calibri"/>
                <a:ea typeface="Calibri"/>
                <a:cs typeface="Calibri"/>
                <a:sym typeface="Calibri"/>
                <a:hlinkClick r:id="rId3"/>
              </a:rPr>
              <a:t>http://ww.food.fake/food</a:t>
            </a:r>
            <a:r>
              <a:rPr lang="en-GB">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000000"/>
              </a:solidFill>
            </a:endParaRPr>
          </a:p>
          <a:p>
            <a:pPr indent="0" lvl="0" marL="0" rtl="0" algn="l">
              <a:spcBef>
                <a:spcPts val="0"/>
              </a:spcBef>
              <a:spcAft>
                <a:spcPts val="0"/>
              </a:spcAft>
              <a:buNone/>
            </a:pPr>
            <a:r>
              <a:rPr lang="en-GB"/>
              <a:t>Can be sent using axios as:</a:t>
            </a:r>
            <a:endParaRPr/>
          </a:p>
          <a:p>
            <a:pPr indent="0" lvl="0" marL="0" rtl="0" algn="l">
              <a:spcBef>
                <a:spcPts val="1200"/>
              </a:spcBef>
              <a:spcAft>
                <a:spcPts val="1200"/>
              </a:spcAft>
              <a:buNone/>
            </a:pPr>
            <a:r>
              <a:rPr b="1" lang="en-GB" sz="1100">
                <a:latin typeface="Courier New"/>
                <a:ea typeface="Courier New"/>
                <a:cs typeface="Courier New"/>
                <a:sym typeface="Courier New"/>
              </a:rPr>
              <a:t>axios.</a:t>
            </a:r>
            <a:r>
              <a:rPr b="1" lang="en-GB" sz="1100">
                <a:highlight>
                  <a:srgbClr val="FFFF00"/>
                </a:highlight>
                <a:latin typeface="Courier New"/>
                <a:ea typeface="Courier New"/>
                <a:cs typeface="Courier New"/>
                <a:sym typeface="Courier New"/>
              </a:rPr>
              <a:t>delete</a:t>
            </a:r>
            <a:r>
              <a:rPr b="1" lang="en-GB" sz="1100">
                <a:latin typeface="Courier New"/>
                <a:ea typeface="Courier New"/>
                <a:cs typeface="Courier New"/>
                <a:sym typeface="Courier New"/>
              </a:rPr>
              <a:t>('</a:t>
            </a:r>
            <a:r>
              <a:rPr b="1" lang="en-GB" sz="1100" u="sng">
                <a:solidFill>
                  <a:schemeClr val="accent5"/>
                </a:solidFill>
                <a:latin typeface="Courier New"/>
                <a:ea typeface="Courier New"/>
                <a:cs typeface="Courier New"/>
                <a:sym typeface="Courier New"/>
                <a:hlinkClick r:id="rId4">
                  <a:extLst>
                    <a:ext uri="{A12FA001-AC4F-418D-AE19-62706E023703}">
                      <ahyp:hlinkClr val="tx"/>
                    </a:ext>
                  </a:extLst>
                </a:hlinkClick>
              </a:rPr>
              <a:t>https://www.food.fake/</a:t>
            </a:r>
            <a:r>
              <a:rPr b="1" lang="en-GB" sz="1100">
                <a:highlight>
                  <a:srgbClr val="FFFF00"/>
                </a:highlight>
                <a:latin typeface="Courier New"/>
                <a:ea typeface="Courier New"/>
                <a:cs typeface="Courier New"/>
                <a:sym typeface="Courier New"/>
              </a:rPr>
              <a:t>food/412'</a:t>
            </a:r>
            <a:r>
              <a:rPr b="1" lang="en-GB" sz="1100">
                <a:latin typeface="Courier New"/>
                <a:ea typeface="Courier New"/>
                <a:cs typeface="Courier New"/>
                <a:sym typeface="Courier New"/>
              </a:rPr>
              <a:t>)</a:t>
            </a:r>
            <a:endParaRPr sz="1500"/>
          </a:p>
        </p:txBody>
      </p:sp>
      <p:sp>
        <p:nvSpPr>
          <p:cNvPr id="381" name="Google Shape;381;p4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82" name="Google Shape;382;p44"/>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383" name="Google Shape;383;p4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387" name="Shape 387"/>
        <p:cNvGrpSpPr/>
        <p:nvPr/>
      </p:nvGrpSpPr>
      <p:grpSpPr>
        <a:xfrm>
          <a:off x="0" y="0"/>
          <a:ext cx="0" cy="0"/>
          <a:chOff x="0" y="0"/>
          <a:chExt cx="0" cy="0"/>
        </a:xfrm>
      </p:grpSpPr>
      <p:pic>
        <p:nvPicPr>
          <p:cNvPr id="388" name="Google Shape;388;p45"/>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389" name="Google Shape;389;p45"/>
          <p:cNvSpPr txBox="1"/>
          <p:nvPr/>
        </p:nvSpPr>
        <p:spPr>
          <a:xfrm>
            <a:off x="2661049" y="2266725"/>
            <a:ext cx="3486000" cy="691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AXIOS</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sz="1500">
                <a:solidFill>
                  <a:schemeClr val="lt1"/>
                </a:solidFill>
                <a:latin typeface="Montserrat"/>
                <a:ea typeface="Montserrat"/>
                <a:cs typeface="Montserrat"/>
                <a:sym typeface="Montserrat"/>
              </a:rPr>
              <a:t>Delightful Library</a:t>
            </a:r>
            <a:endParaRPr sz="1500">
              <a:solidFill>
                <a:schemeClr val="lt1"/>
              </a:solidFill>
              <a:latin typeface="Montserrat"/>
              <a:ea typeface="Montserrat"/>
              <a:cs typeface="Montserrat"/>
              <a:sym typeface="Montserrat"/>
            </a:endParaRPr>
          </a:p>
        </p:txBody>
      </p:sp>
      <p:pic>
        <p:nvPicPr>
          <p:cNvPr id="390" name="Google Shape;390;p45"/>
          <p:cNvPicPr preferRelativeResize="0"/>
          <p:nvPr/>
        </p:nvPicPr>
        <p:blipFill rotWithShape="1">
          <a:blip r:embed="rId4">
            <a:alphaModFix/>
          </a:blip>
          <a:srcRect b="0" l="0" r="0" t="0"/>
          <a:stretch/>
        </p:blipFill>
        <p:spPr>
          <a:xfrm>
            <a:off x="3148600" y="2092038"/>
            <a:ext cx="210933" cy="210933"/>
          </a:xfrm>
          <a:prstGeom prst="rect">
            <a:avLst/>
          </a:prstGeom>
          <a:noFill/>
          <a:ln>
            <a:noFill/>
          </a:ln>
        </p:spPr>
      </p:pic>
      <p:sp>
        <p:nvSpPr>
          <p:cNvPr id="391" name="Google Shape;391;p4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92" name="Google Shape;392;p45"/>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393" name="Google Shape;393;p4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 can use the </a:t>
            </a:r>
            <a:r>
              <a:rPr i="1" lang="en-GB"/>
              <a:t>fetch</a:t>
            </a:r>
            <a:r>
              <a:rPr lang="en-GB"/>
              <a:t> api to retrieve JSON files</a:t>
            </a:r>
            <a:endParaRPr/>
          </a:p>
        </p:txBody>
      </p:sp>
      <p:sp>
        <p:nvSpPr>
          <p:cNvPr id="399" name="Google Shape;399;p46"/>
          <p:cNvSpPr txBox="1"/>
          <p:nvPr/>
        </p:nvSpPr>
        <p:spPr>
          <a:xfrm>
            <a:off x="5646750" y="2232975"/>
            <a:ext cx="3115800" cy="1970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r>
              <a:rPr lang="en-GB" sz="1050">
                <a:solidFill>
                  <a:srgbClr val="0451A5"/>
                </a:solidFill>
                <a:highlight>
                  <a:srgbClr val="FFF2CC"/>
                </a:highlight>
                <a:latin typeface="Consolas"/>
                <a:ea typeface="Consolas"/>
                <a:cs typeface="Consolas"/>
                <a:sym typeface="Consolas"/>
              </a:rPr>
              <a:t>"fruits"</a:t>
            </a:r>
            <a:r>
              <a:rPr lang="en-GB" sz="1050">
                <a:solidFill>
                  <a:schemeClr val="dk1"/>
                </a:solidFill>
                <a:highlight>
                  <a:srgbClr val="FFF2CC"/>
                </a:highlight>
                <a:latin typeface="Consolas"/>
                <a:ea typeface="Consolas"/>
                <a:cs typeface="Consolas"/>
                <a:sym typeface="Consolas"/>
              </a:rPr>
              <a:t>:[</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r>
              <a:rPr lang="en-GB" sz="1050">
                <a:solidFill>
                  <a:srgbClr val="A31515"/>
                </a:solidFill>
                <a:highlight>
                  <a:srgbClr val="FFF2CC"/>
                </a:highlight>
                <a:latin typeface="Consolas"/>
                <a:ea typeface="Consolas"/>
                <a:cs typeface="Consolas"/>
                <a:sym typeface="Consolas"/>
              </a:rPr>
              <a:t>"apples"</a:t>
            </a:r>
            <a:r>
              <a:rPr lang="en-GB" sz="1050">
                <a:solidFill>
                  <a:schemeClr val="dk1"/>
                </a:solidFill>
                <a:highlight>
                  <a:srgbClr val="FFF2CC"/>
                </a:highlight>
                <a:latin typeface="Consolas"/>
                <a:ea typeface="Consolas"/>
                <a:cs typeface="Consolas"/>
                <a:sym typeface="Consolas"/>
              </a:rPr>
              <a:t>,</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r>
              <a:rPr lang="en-GB" sz="1050">
                <a:solidFill>
                  <a:srgbClr val="A31515"/>
                </a:solidFill>
                <a:highlight>
                  <a:srgbClr val="FFF2CC"/>
                </a:highlight>
                <a:latin typeface="Consolas"/>
                <a:ea typeface="Consolas"/>
                <a:cs typeface="Consolas"/>
                <a:sym typeface="Consolas"/>
              </a:rPr>
              <a:t>"oranges"</a:t>
            </a:r>
            <a:r>
              <a:rPr lang="en-GB" sz="1050">
                <a:solidFill>
                  <a:schemeClr val="dk1"/>
                </a:solidFill>
                <a:highlight>
                  <a:srgbClr val="FFF2CC"/>
                </a:highlight>
                <a:latin typeface="Consolas"/>
                <a:ea typeface="Consolas"/>
                <a:cs typeface="Consolas"/>
                <a:sym typeface="Consolas"/>
              </a:rPr>
              <a:t>,</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r>
              <a:rPr lang="en-GB" sz="1050">
                <a:solidFill>
                  <a:srgbClr val="A31515"/>
                </a:solidFill>
                <a:highlight>
                  <a:srgbClr val="FFF2CC"/>
                </a:highlight>
                <a:latin typeface="Consolas"/>
                <a:ea typeface="Consolas"/>
                <a:cs typeface="Consolas"/>
                <a:sym typeface="Consolas"/>
              </a:rPr>
              <a:t>"bananas"</a:t>
            </a:r>
            <a:r>
              <a:rPr lang="en-GB" sz="1050">
                <a:solidFill>
                  <a:schemeClr val="dk1"/>
                </a:solidFill>
                <a:highlight>
                  <a:srgbClr val="FFF2CC"/>
                </a:highlight>
                <a:latin typeface="Consolas"/>
                <a:ea typeface="Consolas"/>
                <a:cs typeface="Consolas"/>
                <a:sym typeface="Consolas"/>
              </a:rPr>
              <a:t>,</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r>
              <a:rPr lang="en-GB" sz="1050">
                <a:solidFill>
                  <a:srgbClr val="A31515"/>
                </a:solidFill>
                <a:highlight>
                  <a:srgbClr val="FFF2CC"/>
                </a:highlight>
                <a:latin typeface="Consolas"/>
                <a:ea typeface="Consolas"/>
                <a:cs typeface="Consolas"/>
                <a:sym typeface="Consolas"/>
              </a:rPr>
              <a:t>"blueberries"</a:t>
            </a:r>
            <a:endParaRPr sz="1050">
              <a:solidFill>
                <a:srgbClr val="A31515"/>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a:t>
            </a:r>
            <a:endParaRPr sz="1050">
              <a:solidFill>
                <a:schemeClr val="dk1"/>
              </a:solidFill>
              <a:highlight>
                <a:srgbClr val="FFF2CC"/>
              </a:highlight>
              <a:latin typeface="Consolas"/>
              <a:ea typeface="Consolas"/>
              <a:cs typeface="Consolas"/>
              <a:sym typeface="Consolas"/>
            </a:endParaRPr>
          </a:p>
        </p:txBody>
      </p:sp>
      <p:sp>
        <p:nvSpPr>
          <p:cNvPr id="400" name="Google Shape;400;p46"/>
          <p:cNvSpPr txBox="1"/>
          <p:nvPr/>
        </p:nvSpPr>
        <p:spPr>
          <a:xfrm>
            <a:off x="5646750" y="1870350"/>
            <a:ext cx="10878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t>fruits.json</a:t>
            </a:r>
            <a:endParaRPr i="1"/>
          </a:p>
        </p:txBody>
      </p:sp>
      <p:sp>
        <p:nvSpPr>
          <p:cNvPr id="401" name="Google Shape;401;p46"/>
          <p:cNvSpPr txBox="1"/>
          <p:nvPr/>
        </p:nvSpPr>
        <p:spPr>
          <a:xfrm>
            <a:off x="606850" y="2465800"/>
            <a:ext cx="3000000" cy="13827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795E26"/>
                </a:solidFill>
                <a:highlight>
                  <a:srgbClr val="D9EAD3"/>
                </a:highlight>
                <a:latin typeface="Consolas"/>
                <a:ea typeface="Consolas"/>
                <a:cs typeface="Consolas"/>
                <a:sym typeface="Consolas"/>
              </a:rPr>
              <a:t>fetch</a:t>
            </a:r>
            <a:r>
              <a:rPr lang="en-GB" sz="1050">
                <a:solidFill>
                  <a:schemeClr val="dk1"/>
                </a:solidFill>
                <a:highlight>
                  <a:srgbClr val="D9EAD3"/>
                </a:highlight>
                <a:latin typeface="Consolas"/>
                <a:ea typeface="Consolas"/>
                <a:cs typeface="Consolas"/>
                <a:sym typeface="Consolas"/>
              </a:rPr>
              <a:t>(</a:t>
            </a:r>
            <a:r>
              <a:rPr lang="en-GB" sz="1050">
                <a:solidFill>
                  <a:srgbClr val="A31515"/>
                </a:solidFill>
                <a:highlight>
                  <a:srgbClr val="D9EAD3"/>
                </a:highlight>
                <a:latin typeface="Consolas"/>
                <a:ea typeface="Consolas"/>
                <a:cs typeface="Consolas"/>
                <a:sym typeface="Consolas"/>
              </a:rPr>
              <a:t>'data.json'</a:t>
            </a:r>
            <a:r>
              <a:rPr lang="en-GB" sz="1050">
                <a:solidFill>
                  <a:schemeClr val="dk1"/>
                </a:solidFill>
                <a:highlight>
                  <a:srgbClr val="D9EAD3"/>
                </a:highlight>
                <a:latin typeface="Consolas"/>
                <a:ea typeface="Consolas"/>
                <a:cs typeface="Consolas"/>
                <a:sym typeface="Consolas"/>
              </a:rPr>
              <a:t>).</a:t>
            </a:r>
            <a:r>
              <a:rPr lang="en-GB" sz="1050">
                <a:solidFill>
                  <a:srgbClr val="795E26"/>
                </a:solidFill>
                <a:highlight>
                  <a:srgbClr val="D9EAD3"/>
                </a:highlight>
                <a:latin typeface="Consolas"/>
                <a:ea typeface="Consolas"/>
                <a:cs typeface="Consolas"/>
                <a:sym typeface="Consolas"/>
              </a:rPr>
              <a:t>then</a:t>
            </a:r>
            <a:r>
              <a:rPr lang="en-GB" sz="1050">
                <a:solidFill>
                  <a:schemeClr val="dk1"/>
                </a:solidFill>
                <a:highlight>
                  <a:srgbClr val="D9EAD3"/>
                </a:highlight>
                <a:latin typeface="Consolas"/>
                <a:ea typeface="Consolas"/>
                <a:cs typeface="Consolas"/>
                <a:sym typeface="Consolas"/>
              </a:rPr>
              <a:t>((</a:t>
            </a:r>
            <a:r>
              <a:rPr lang="en-GB" sz="1050">
                <a:solidFill>
                  <a:srgbClr val="001080"/>
                </a:solidFill>
                <a:highlight>
                  <a:srgbClr val="D9EAD3"/>
                </a:highlight>
                <a:latin typeface="Consolas"/>
                <a:ea typeface="Consolas"/>
                <a:cs typeface="Consolas"/>
                <a:sym typeface="Consolas"/>
              </a:rPr>
              <a:t>r</a:t>
            </a:r>
            <a:r>
              <a:rPr lang="en-GB" sz="1050">
                <a:solidFill>
                  <a:schemeClr val="dk1"/>
                </a:solidFill>
                <a:highlight>
                  <a:srgbClr val="D9EAD3"/>
                </a:highlight>
                <a:latin typeface="Consolas"/>
                <a:ea typeface="Consolas"/>
                <a:cs typeface="Consolas"/>
                <a:sym typeface="Consolas"/>
              </a:rPr>
              <a:t>)</a:t>
            </a:r>
            <a:r>
              <a:rPr lang="en-GB" sz="1050">
                <a:solidFill>
                  <a:srgbClr val="0000FF"/>
                </a:solidFill>
                <a:highlight>
                  <a:srgbClr val="D9EAD3"/>
                </a:highlight>
                <a:latin typeface="Consolas"/>
                <a:ea typeface="Consolas"/>
                <a:cs typeface="Consolas"/>
                <a:sym typeface="Consolas"/>
              </a:rPr>
              <a:t>=&gt;</a:t>
            </a: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r>
              <a:rPr lang="en-GB" sz="1050">
                <a:solidFill>
                  <a:srgbClr val="AF00DB"/>
                </a:solidFill>
                <a:highlight>
                  <a:srgbClr val="D9EAD3"/>
                </a:highlight>
                <a:latin typeface="Consolas"/>
                <a:ea typeface="Consolas"/>
                <a:cs typeface="Consolas"/>
                <a:sym typeface="Consolas"/>
              </a:rPr>
              <a:t>return</a:t>
            </a:r>
            <a:r>
              <a:rPr lang="en-GB" sz="1050">
                <a:solidFill>
                  <a:schemeClr val="dk1"/>
                </a:solidFill>
                <a:highlight>
                  <a:srgbClr val="D9EAD3"/>
                </a:highlight>
                <a:latin typeface="Consolas"/>
                <a:ea typeface="Consolas"/>
                <a:cs typeface="Consolas"/>
                <a:sym typeface="Consolas"/>
              </a:rPr>
              <a:t> </a:t>
            </a:r>
            <a:r>
              <a:rPr lang="en-GB" sz="1050">
                <a:solidFill>
                  <a:srgbClr val="001080"/>
                </a:solidFill>
                <a:highlight>
                  <a:srgbClr val="D9EAD3"/>
                </a:highlight>
                <a:latin typeface="Consolas"/>
                <a:ea typeface="Consolas"/>
                <a:cs typeface="Consolas"/>
                <a:sym typeface="Consolas"/>
              </a:rPr>
              <a:t>r</a:t>
            </a:r>
            <a:r>
              <a:rPr lang="en-GB" sz="1050">
                <a:solidFill>
                  <a:schemeClr val="dk1"/>
                </a:solidFill>
                <a:highlight>
                  <a:srgbClr val="D9EAD3"/>
                </a:highlight>
                <a:latin typeface="Consolas"/>
                <a:ea typeface="Consolas"/>
                <a:cs typeface="Consolas"/>
                <a:sym typeface="Consolas"/>
              </a:rPr>
              <a:t>.</a:t>
            </a:r>
            <a:r>
              <a:rPr lang="en-GB" sz="1050">
                <a:solidFill>
                  <a:srgbClr val="795E26"/>
                </a:solidFill>
                <a:highlight>
                  <a:srgbClr val="D9EAD3"/>
                </a:highlight>
                <a:latin typeface="Consolas"/>
                <a:ea typeface="Consolas"/>
                <a:cs typeface="Consolas"/>
                <a:sym typeface="Consolas"/>
              </a:rPr>
              <a:t>json</a:t>
            </a: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a:t>
            </a:r>
            <a:r>
              <a:rPr lang="en-GB" sz="1050">
                <a:solidFill>
                  <a:srgbClr val="795E26"/>
                </a:solidFill>
                <a:highlight>
                  <a:srgbClr val="D9EAD3"/>
                </a:highlight>
                <a:latin typeface="Consolas"/>
                <a:ea typeface="Consolas"/>
                <a:cs typeface="Consolas"/>
                <a:sym typeface="Consolas"/>
              </a:rPr>
              <a:t>then</a:t>
            </a:r>
            <a:r>
              <a:rPr lang="en-GB" sz="1050">
                <a:solidFill>
                  <a:schemeClr val="dk1"/>
                </a:solidFill>
                <a:highlight>
                  <a:srgbClr val="D9EAD3"/>
                </a:highlight>
                <a:latin typeface="Consolas"/>
                <a:ea typeface="Consolas"/>
                <a:cs typeface="Consolas"/>
                <a:sym typeface="Consolas"/>
              </a:rPr>
              <a:t>(</a:t>
            </a:r>
            <a:r>
              <a:rPr lang="en-GB" sz="1050">
                <a:solidFill>
                  <a:srgbClr val="0000FF"/>
                </a:solidFill>
                <a:highlight>
                  <a:srgbClr val="D9EAD3"/>
                </a:highlight>
                <a:latin typeface="Consolas"/>
                <a:ea typeface="Consolas"/>
                <a:cs typeface="Consolas"/>
                <a:sym typeface="Consolas"/>
              </a:rPr>
              <a:t>function</a:t>
            </a:r>
            <a:r>
              <a:rPr lang="en-GB" sz="1050">
                <a:solidFill>
                  <a:schemeClr val="dk1"/>
                </a:solidFill>
                <a:highlight>
                  <a:srgbClr val="D9EAD3"/>
                </a:highlight>
                <a:latin typeface="Consolas"/>
                <a:ea typeface="Consolas"/>
                <a:cs typeface="Consolas"/>
                <a:sym typeface="Consolas"/>
              </a:rPr>
              <a:t>(</a:t>
            </a:r>
            <a:r>
              <a:rPr lang="en-GB" sz="1050">
                <a:solidFill>
                  <a:srgbClr val="001080"/>
                </a:solidFill>
                <a:highlight>
                  <a:srgbClr val="D9EAD3"/>
                </a:highlight>
                <a:latin typeface="Consolas"/>
                <a:ea typeface="Consolas"/>
                <a:cs typeface="Consolas"/>
                <a:sym typeface="Consolas"/>
              </a:rPr>
              <a:t>json</a:t>
            </a: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r>
              <a:rPr lang="en-GB" sz="1050">
                <a:solidFill>
                  <a:srgbClr val="267F99"/>
                </a:solidFill>
                <a:highlight>
                  <a:srgbClr val="D9EAD3"/>
                </a:highlight>
                <a:latin typeface="Consolas"/>
                <a:ea typeface="Consolas"/>
                <a:cs typeface="Consolas"/>
                <a:sym typeface="Consolas"/>
              </a:rPr>
              <a:t>console</a:t>
            </a:r>
            <a:r>
              <a:rPr lang="en-GB" sz="1050">
                <a:solidFill>
                  <a:schemeClr val="dk1"/>
                </a:solidFill>
                <a:highlight>
                  <a:srgbClr val="D9EAD3"/>
                </a:highlight>
                <a:latin typeface="Consolas"/>
                <a:ea typeface="Consolas"/>
                <a:cs typeface="Consolas"/>
                <a:sym typeface="Consolas"/>
              </a:rPr>
              <a:t>.</a:t>
            </a:r>
            <a:r>
              <a:rPr lang="en-GB" sz="1050">
                <a:solidFill>
                  <a:srgbClr val="795E26"/>
                </a:solidFill>
                <a:highlight>
                  <a:srgbClr val="D9EAD3"/>
                </a:highlight>
                <a:latin typeface="Consolas"/>
                <a:ea typeface="Consolas"/>
                <a:cs typeface="Consolas"/>
                <a:sym typeface="Consolas"/>
              </a:rPr>
              <a:t>log</a:t>
            </a:r>
            <a:r>
              <a:rPr lang="en-GB" sz="1050">
                <a:solidFill>
                  <a:schemeClr val="dk1"/>
                </a:solidFill>
                <a:highlight>
                  <a:srgbClr val="D9EAD3"/>
                </a:highlight>
                <a:latin typeface="Consolas"/>
                <a:ea typeface="Consolas"/>
                <a:cs typeface="Consolas"/>
                <a:sym typeface="Consolas"/>
              </a:rPr>
              <a:t>(</a:t>
            </a:r>
            <a:r>
              <a:rPr lang="en-GB" sz="1050">
                <a:solidFill>
                  <a:srgbClr val="001080"/>
                </a:solidFill>
                <a:highlight>
                  <a:srgbClr val="D9EAD3"/>
                </a:highlight>
                <a:latin typeface="Consolas"/>
                <a:ea typeface="Consolas"/>
                <a:cs typeface="Consolas"/>
                <a:sym typeface="Consolas"/>
              </a:rPr>
              <a:t>json</a:t>
            </a: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p:txBody>
      </p:sp>
      <p:cxnSp>
        <p:nvCxnSpPr>
          <p:cNvPr id="402" name="Google Shape;402;p46"/>
          <p:cNvCxnSpPr/>
          <p:nvPr/>
        </p:nvCxnSpPr>
        <p:spPr>
          <a:xfrm flipH="1" rot="10800000">
            <a:off x="3796575" y="3152600"/>
            <a:ext cx="1724400" cy="51900"/>
          </a:xfrm>
          <a:prstGeom prst="straightConnector1">
            <a:avLst/>
          </a:prstGeom>
          <a:noFill/>
          <a:ln cap="flat" cmpd="sng" w="9525">
            <a:solidFill>
              <a:schemeClr val="dk2"/>
            </a:solidFill>
            <a:prstDash val="solid"/>
            <a:round/>
            <a:headEnd len="med" w="med" type="none"/>
            <a:tailEnd len="med" w="med" type="triangle"/>
          </a:ln>
        </p:spPr>
      </p:cxnSp>
      <p:sp>
        <p:nvSpPr>
          <p:cNvPr id="403" name="Google Shape;403;p46"/>
          <p:cNvSpPr txBox="1"/>
          <p:nvPr/>
        </p:nvSpPr>
        <p:spPr>
          <a:xfrm>
            <a:off x="1139700" y="3966800"/>
            <a:ext cx="2116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t>data.json</a:t>
            </a:r>
            <a:r>
              <a:rPr lang="en-GB"/>
              <a:t> must be in the same directory as the JS file.</a:t>
            </a:r>
            <a:endParaRPr/>
          </a:p>
        </p:txBody>
      </p:sp>
      <p:sp>
        <p:nvSpPr>
          <p:cNvPr id="404" name="Google Shape;404;p46"/>
          <p:cNvSpPr txBox="1"/>
          <p:nvPr/>
        </p:nvSpPr>
        <p:spPr>
          <a:xfrm>
            <a:off x="4447625" y="4436850"/>
            <a:ext cx="44529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3"/>
              </a:rPr>
              <a:t>https://replit.com/@immalcolm/simple-axios</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https://github.com/axios/axios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405" name="Google Shape;405;p46"/>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Reading in JSON files </a:t>
            </a:r>
            <a:endParaRPr sz="800">
              <a:solidFill>
                <a:srgbClr val="3B41C9"/>
              </a:solidFill>
            </a:endParaRPr>
          </a:p>
        </p:txBody>
      </p:sp>
      <p:sp>
        <p:nvSpPr>
          <p:cNvPr id="406" name="Google Shape;406;p4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07" name="Google Shape;407;p46"/>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408" name="Google Shape;408;p4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Axios is a library to manage </a:t>
            </a:r>
            <a:r>
              <a:rPr i="1" lang="en-GB"/>
              <a:t>fetch</a:t>
            </a:r>
            <a:r>
              <a:rPr lang="en-GB"/>
              <a:t> calls. </a:t>
            </a:r>
            <a:endParaRPr/>
          </a:p>
          <a:p>
            <a:pPr indent="0" lvl="0" marL="0" rtl="0" algn="l">
              <a:spcBef>
                <a:spcPts val="1200"/>
              </a:spcBef>
              <a:spcAft>
                <a:spcPts val="1200"/>
              </a:spcAft>
              <a:buNone/>
            </a:pPr>
            <a:r>
              <a:t/>
            </a:r>
            <a:endParaRPr/>
          </a:p>
        </p:txBody>
      </p:sp>
      <p:sp>
        <p:nvSpPr>
          <p:cNvPr id="414" name="Google Shape;414;p47"/>
          <p:cNvSpPr txBox="1"/>
          <p:nvPr/>
        </p:nvSpPr>
        <p:spPr>
          <a:xfrm>
            <a:off x="906600" y="2969050"/>
            <a:ext cx="3000000" cy="13827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795E26"/>
                </a:solidFill>
                <a:highlight>
                  <a:srgbClr val="D9EAD3"/>
                </a:highlight>
                <a:latin typeface="Consolas"/>
                <a:ea typeface="Consolas"/>
                <a:cs typeface="Consolas"/>
                <a:sym typeface="Consolas"/>
              </a:rPr>
              <a:t>axios.</a:t>
            </a:r>
            <a:r>
              <a:rPr lang="en-GB" sz="1050">
                <a:solidFill>
                  <a:srgbClr val="795E26"/>
                </a:solidFill>
                <a:highlight>
                  <a:srgbClr val="F4CCCC"/>
                </a:highlight>
                <a:latin typeface="Consolas"/>
                <a:ea typeface="Consolas"/>
                <a:cs typeface="Consolas"/>
                <a:sym typeface="Consolas"/>
              </a:rPr>
              <a:t>get</a:t>
            </a:r>
            <a:r>
              <a:rPr lang="en-GB" sz="1050">
                <a:solidFill>
                  <a:schemeClr val="dk1"/>
                </a:solidFill>
                <a:highlight>
                  <a:srgbClr val="F4CCCC"/>
                </a:highlight>
                <a:latin typeface="Consolas"/>
                <a:ea typeface="Consolas"/>
                <a:cs typeface="Consolas"/>
                <a:sym typeface="Consolas"/>
              </a:rPr>
              <a:t>(</a:t>
            </a:r>
            <a:r>
              <a:rPr lang="en-GB" sz="1050">
                <a:solidFill>
                  <a:srgbClr val="A31515"/>
                </a:solidFill>
                <a:highlight>
                  <a:srgbClr val="F4CCCC"/>
                </a:highlight>
                <a:latin typeface="Consolas"/>
                <a:ea typeface="Consolas"/>
                <a:cs typeface="Consolas"/>
                <a:sym typeface="Consolas"/>
              </a:rPr>
              <a:t>'data.json'</a:t>
            </a:r>
            <a:r>
              <a:rPr lang="en-GB" sz="1050">
                <a:solidFill>
                  <a:schemeClr val="dk1"/>
                </a:solidFill>
                <a:highlight>
                  <a:srgbClr val="F4CCCC"/>
                </a:highlight>
                <a:latin typeface="Consolas"/>
                <a:ea typeface="Consolas"/>
                <a:cs typeface="Consolas"/>
                <a:sym typeface="Consolas"/>
              </a:rPr>
              <a:t>)</a:t>
            </a:r>
            <a:r>
              <a:rPr lang="en-GB" sz="1050">
                <a:solidFill>
                  <a:schemeClr val="dk1"/>
                </a:solidFill>
                <a:highlight>
                  <a:srgbClr val="D9EAD3"/>
                </a:highlight>
                <a:latin typeface="Consolas"/>
                <a:ea typeface="Consolas"/>
                <a:cs typeface="Consolas"/>
                <a:sym typeface="Consolas"/>
              </a:rPr>
              <a:t>.</a:t>
            </a:r>
            <a:r>
              <a:rPr lang="en-GB" sz="1050">
                <a:solidFill>
                  <a:srgbClr val="795E26"/>
                </a:solidFill>
                <a:highlight>
                  <a:srgbClr val="D9EAD3"/>
                </a:highlight>
                <a:latin typeface="Consolas"/>
                <a:ea typeface="Consolas"/>
                <a:cs typeface="Consolas"/>
                <a:sym typeface="Consolas"/>
              </a:rPr>
              <a:t>then</a:t>
            </a:r>
            <a:r>
              <a:rPr lang="en-GB" sz="1050">
                <a:solidFill>
                  <a:schemeClr val="dk1"/>
                </a:solidFill>
                <a:highlight>
                  <a:srgbClr val="D9EAD3"/>
                </a:highlight>
                <a:latin typeface="Consolas"/>
                <a:ea typeface="Consolas"/>
                <a:cs typeface="Consolas"/>
                <a:sym typeface="Consolas"/>
              </a:rPr>
              <a:t>((</a:t>
            </a:r>
            <a:r>
              <a:rPr lang="en-GB" sz="1050">
                <a:solidFill>
                  <a:srgbClr val="001080"/>
                </a:solidFill>
                <a:highlight>
                  <a:srgbClr val="D9EAD3"/>
                </a:highlight>
                <a:latin typeface="Consolas"/>
                <a:ea typeface="Consolas"/>
                <a:cs typeface="Consolas"/>
                <a:sym typeface="Consolas"/>
              </a:rPr>
              <a:t>r</a:t>
            </a:r>
            <a:r>
              <a:rPr lang="en-GB" sz="1050">
                <a:solidFill>
                  <a:schemeClr val="dk1"/>
                </a:solidFill>
                <a:highlight>
                  <a:srgbClr val="D9EAD3"/>
                </a:highlight>
                <a:latin typeface="Consolas"/>
                <a:ea typeface="Consolas"/>
                <a:cs typeface="Consolas"/>
                <a:sym typeface="Consolas"/>
              </a:rPr>
              <a:t>)</a:t>
            </a:r>
            <a:r>
              <a:rPr lang="en-GB" sz="1050">
                <a:solidFill>
                  <a:srgbClr val="0000FF"/>
                </a:solidFill>
                <a:highlight>
                  <a:srgbClr val="D9EAD3"/>
                </a:highlight>
                <a:latin typeface="Consolas"/>
                <a:ea typeface="Consolas"/>
                <a:cs typeface="Consolas"/>
                <a:sym typeface="Consolas"/>
              </a:rPr>
              <a:t>=&gt;</a:t>
            </a: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r>
              <a:rPr lang="en-GB" sz="1050">
                <a:solidFill>
                  <a:srgbClr val="AF00DB"/>
                </a:solidFill>
                <a:highlight>
                  <a:srgbClr val="D9EAD3"/>
                </a:highlight>
                <a:latin typeface="Consolas"/>
                <a:ea typeface="Consolas"/>
                <a:cs typeface="Consolas"/>
                <a:sym typeface="Consolas"/>
              </a:rPr>
              <a:t>return</a:t>
            </a:r>
            <a:r>
              <a:rPr lang="en-GB" sz="1050">
                <a:solidFill>
                  <a:schemeClr val="dk1"/>
                </a:solidFill>
                <a:highlight>
                  <a:srgbClr val="D9EAD3"/>
                </a:highlight>
                <a:latin typeface="Consolas"/>
                <a:ea typeface="Consolas"/>
                <a:cs typeface="Consolas"/>
                <a:sym typeface="Consolas"/>
              </a:rPr>
              <a:t> </a:t>
            </a:r>
            <a:r>
              <a:rPr lang="en-GB" sz="1050">
                <a:solidFill>
                  <a:srgbClr val="001080"/>
                </a:solidFill>
                <a:highlight>
                  <a:srgbClr val="D9EAD3"/>
                </a:highlight>
                <a:latin typeface="Consolas"/>
                <a:ea typeface="Consolas"/>
                <a:cs typeface="Consolas"/>
                <a:sym typeface="Consolas"/>
              </a:rPr>
              <a:t>r</a:t>
            </a:r>
            <a:r>
              <a:rPr lang="en-GB" sz="1050">
                <a:solidFill>
                  <a:schemeClr val="dk1"/>
                </a:solidFill>
                <a:highlight>
                  <a:srgbClr val="D9EAD3"/>
                </a:highlight>
                <a:latin typeface="Consolas"/>
                <a:ea typeface="Consolas"/>
                <a:cs typeface="Consolas"/>
                <a:sym typeface="Consolas"/>
              </a:rPr>
              <a:t>.</a:t>
            </a:r>
            <a:r>
              <a:rPr lang="en-GB" sz="1050">
                <a:solidFill>
                  <a:srgbClr val="795E26"/>
                </a:solidFill>
                <a:highlight>
                  <a:srgbClr val="D9EAD3"/>
                </a:highlight>
                <a:latin typeface="Consolas"/>
                <a:ea typeface="Consolas"/>
                <a:cs typeface="Consolas"/>
                <a:sym typeface="Consolas"/>
              </a:rPr>
              <a:t>json</a:t>
            </a: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a:t>
            </a:r>
            <a:r>
              <a:rPr lang="en-GB" sz="1050">
                <a:solidFill>
                  <a:srgbClr val="795E26"/>
                </a:solidFill>
                <a:highlight>
                  <a:srgbClr val="D9EAD3"/>
                </a:highlight>
                <a:latin typeface="Consolas"/>
                <a:ea typeface="Consolas"/>
                <a:cs typeface="Consolas"/>
                <a:sym typeface="Consolas"/>
              </a:rPr>
              <a:t>then</a:t>
            </a:r>
            <a:r>
              <a:rPr lang="en-GB" sz="1050">
                <a:solidFill>
                  <a:schemeClr val="dk1"/>
                </a:solidFill>
                <a:highlight>
                  <a:srgbClr val="D9EAD3"/>
                </a:highlight>
                <a:latin typeface="Consolas"/>
                <a:ea typeface="Consolas"/>
                <a:cs typeface="Consolas"/>
                <a:sym typeface="Consolas"/>
              </a:rPr>
              <a:t>(</a:t>
            </a:r>
            <a:r>
              <a:rPr lang="en-GB" sz="1050">
                <a:solidFill>
                  <a:srgbClr val="0000FF"/>
                </a:solidFill>
                <a:highlight>
                  <a:srgbClr val="FFFF00"/>
                </a:highlight>
                <a:latin typeface="Consolas"/>
                <a:ea typeface="Consolas"/>
                <a:cs typeface="Consolas"/>
                <a:sym typeface="Consolas"/>
              </a:rPr>
              <a:t>function</a:t>
            </a:r>
            <a:r>
              <a:rPr lang="en-GB" sz="1050">
                <a:solidFill>
                  <a:schemeClr val="dk1"/>
                </a:solidFill>
                <a:highlight>
                  <a:srgbClr val="FFFF00"/>
                </a:highlight>
                <a:latin typeface="Consolas"/>
                <a:ea typeface="Consolas"/>
                <a:cs typeface="Consolas"/>
                <a:sym typeface="Consolas"/>
              </a:rPr>
              <a:t>(</a:t>
            </a:r>
            <a:r>
              <a:rPr lang="en-GB" sz="1050">
                <a:solidFill>
                  <a:srgbClr val="001080"/>
                </a:solidFill>
                <a:highlight>
                  <a:srgbClr val="FFFF00"/>
                </a:highlight>
                <a:latin typeface="Consolas"/>
                <a:ea typeface="Consolas"/>
                <a:cs typeface="Consolas"/>
                <a:sym typeface="Consolas"/>
              </a:rPr>
              <a:t>json</a:t>
            </a:r>
            <a:r>
              <a:rPr lang="en-GB" sz="1050">
                <a:solidFill>
                  <a:schemeClr val="dk1"/>
                </a:solidFill>
                <a:highlight>
                  <a:srgbClr val="FFFF00"/>
                </a:highlight>
                <a:latin typeface="Consolas"/>
                <a:ea typeface="Consolas"/>
                <a:cs typeface="Consolas"/>
                <a:sym typeface="Consolas"/>
              </a:rPr>
              <a:t>){</a:t>
            </a:r>
            <a:endParaRPr sz="1050">
              <a:solidFill>
                <a:schemeClr val="dk1"/>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F00"/>
                </a:highlight>
                <a:latin typeface="Consolas"/>
                <a:ea typeface="Consolas"/>
                <a:cs typeface="Consolas"/>
                <a:sym typeface="Consolas"/>
              </a:rPr>
              <a:t>    </a:t>
            </a:r>
            <a:r>
              <a:rPr lang="en-GB" sz="1050">
                <a:solidFill>
                  <a:srgbClr val="267F99"/>
                </a:solidFill>
                <a:highlight>
                  <a:srgbClr val="FFFF00"/>
                </a:highlight>
                <a:latin typeface="Consolas"/>
                <a:ea typeface="Consolas"/>
                <a:cs typeface="Consolas"/>
                <a:sym typeface="Consolas"/>
              </a:rPr>
              <a:t>console</a:t>
            </a:r>
            <a:r>
              <a:rPr lang="en-GB" sz="1050">
                <a:solidFill>
                  <a:schemeClr val="dk1"/>
                </a:solidFill>
                <a:highlight>
                  <a:srgbClr val="FFFF00"/>
                </a:highlight>
                <a:latin typeface="Consolas"/>
                <a:ea typeface="Consolas"/>
                <a:cs typeface="Consolas"/>
                <a:sym typeface="Consolas"/>
              </a:rPr>
              <a:t>.</a:t>
            </a:r>
            <a:r>
              <a:rPr lang="en-GB" sz="1050">
                <a:solidFill>
                  <a:srgbClr val="795E26"/>
                </a:solidFill>
                <a:highlight>
                  <a:srgbClr val="FFFF00"/>
                </a:highlight>
                <a:latin typeface="Consolas"/>
                <a:ea typeface="Consolas"/>
                <a:cs typeface="Consolas"/>
                <a:sym typeface="Consolas"/>
              </a:rPr>
              <a:t>log</a:t>
            </a:r>
            <a:r>
              <a:rPr lang="en-GB" sz="1050">
                <a:solidFill>
                  <a:schemeClr val="dk1"/>
                </a:solidFill>
                <a:highlight>
                  <a:srgbClr val="FFFF00"/>
                </a:highlight>
                <a:latin typeface="Consolas"/>
                <a:ea typeface="Consolas"/>
                <a:cs typeface="Consolas"/>
                <a:sym typeface="Consolas"/>
              </a:rPr>
              <a:t>(</a:t>
            </a:r>
            <a:r>
              <a:rPr lang="en-GB" sz="1050">
                <a:solidFill>
                  <a:srgbClr val="001080"/>
                </a:solidFill>
                <a:highlight>
                  <a:srgbClr val="FFFF00"/>
                </a:highlight>
                <a:latin typeface="Consolas"/>
                <a:ea typeface="Consolas"/>
                <a:cs typeface="Consolas"/>
                <a:sym typeface="Consolas"/>
              </a:rPr>
              <a:t>json</a:t>
            </a:r>
            <a:r>
              <a:rPr lang="en-GB" sz="1050">
                <a:solidFill>
                  <a:schemeClr val="dk1"/>
                </a:solidFill>
                <a:highlight>
                  <a:srgbClr val="FFFF00"/>
                </a:highlight>
                <a:latin typeface="Consolas"/>
                <a:ea typeface="Consolas"/>
                <a:cs typeface="Consolas"/>
                <a:sym typeface="Consolas"/>
              </a:rPr>
              <a:t>);</a:t>
            </a:r>
            <a:endParaRPr sz="1050">
              <a:solidFill>
                <a:schemeClr val="dk1"/>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F00"/>
                </a:highlight>
                <a:latin typeface="Consolas"/>
                <a:ea typeface="Consolas"/>
                <a:cs typeface="Consolas"/>
                <a:sym typeface="Consolas"/>
              </a:rPr>
              <a:t>}</a:t>
            </a: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p:txBody>
      </p:sp>
      <p:cxnSp>
        <p:nvCxnSpPr>
          <p:cNvPr id="415" name="Google Shape;415;p47"/>
          <p:cNvCxnSpPr/>
          <p:nvPr/>
        </p:nvCxnSpPr>
        <p:spPr>
          <a:xfrm flipH="1" rot="10800000">
            <a:off x="2138800" y="2434800"/>
            <a:ext cx="1472700" cy="584700"/>
          </a:xfrm>
          <a:prstGeom prst="straightConnector1">
            <a:avLst/>
          </a:prstGeom>
          <a:noFill/>
          <a:ln cap="flat" cmpd="sng" w="9525">
            <a:solidFill>
              <a:schemeClr val="dk2"/>
            </a:solidFill>
            <a:prstDash val="solid"/>
            <a:round/>
            <a:headEnd len="med" w="med" type="none"/>
            <a:tailEnd len="med" w="med" type="triangle"/>
          </a:ln>
        </p:spPr>
      </p:cxnSp>
      <p:sp>
        <p:nvSpPr>
          <p:cNvPr id="416" name="Google Shape;416;p47"/>
          <p:cNvSpPr txBox="1"/>
          <p:nvPr/>
        </p:nvSpPr>
        <p:spPr>
          <a:xfrm>
            <a:off x="6079725" y="3211925"/>
            <a:ext cx="1768800" cy="8142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This function is a </a:t>
            </a:r>
            <a:r>
              <a:rPr i="1" lang="en-GB"/>
              <a:t>called </a:t>
            </a:r>
            <a:r>
              <a:rPr lang="en-GB"/>
              <a:t>when the promise </a:t>
            </a:r>
            <a:r>
              <a:rPr i="1" lang="en-GB"/>
              <a:t>resolves</a:t>
            </a:r>
            <a:endParaRPr/>
          </a:p>
        </p:txBody>
      </p:sp>
      <p:cxnSp>
        <p:nvCxnSpPr>
          <p:cNvPr id="417" name="Google Shape;417;p47"/>
          <p:cNvCxnSpPr>
            <a:endCxn id="416" idx="1"/>
          </p:cNvCxnSpPr>
          <p:nvPr/>
        </p:nvCxnSpPr>
        <p:spPr>
          <a:xfrm>
            <a:off x="2760525" y="3596825"/>
            <a:ext cx="3319200" cy="22200"/>
          </a:xfrm>
          <a:prstGeom prst="straightConnector1">
            <a:avLst/>
          </a:prstGeom>
          <a:noFill/>
          <a:ln cap="flat" cmpd="sng" w="9525">
            <a:solidFill>
              <a:schemeClr val="dk2"/>
            </a:solidFill>
            <a:prstDash val="solid"/>
            <a:round/>
            <a:headEnd len="med" w="med" type="none"/>
            <a:tailEnd len="med" w="med" type="triangle"/>
          </a:ln>
        </p:spPr>
      </p:cxnSp>
      <p:sp>
        <p:nvSpPr>
          <p:cNvPr id="418" name="Google Shape;418;p47"/>
          <p:cNvSpPr txBox="1"/>
          <p:nvPr/>
        </p:nvSpPr>
        <p:spPr>
          <a:xfrm>
            <a:off x="3581950" y="1998200"/>
            <a:ext cx="3138000" cy="7650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t>axios.get</a:t>
            </a:r>
            <a:r>
              <a:rPr lang="en-GB"/>
              <a:t> is async, will return a promise. A </a:t>
            </a:r>
            <a:r>
              <a:rPr i="1" lang="en-GB"/>
              <a:t>promise</a:t>
            </a:r>
            <a:r>
              <a:rPr lang="en-GB"/>
              <a:t> is a function that happens in the background</a:t>
            </a:r>
            <a:endParaRPr/>
          </a:p>
        </p:txBody>
      </p:sp>
      <p:sp>
        <p:nvSpPr>
          <p:cNvPr id="419" name="Google Shape;419;p47"/>
          <p:cNvSpPr txBox="1"/>
          <p:nvPr/>
        </p:nvSpPr>
        <p:spPr>
          <a:xfrm>
            <a:off x="4447625" y="4436850"/>
            <a:ext cx="44529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3"/>
              </a:rPr>
              <a:t>https://replit.com/@immalcolm/simple-axios</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https://github.com/axios/axios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420" name="Google Shape;420;p47"/>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Using Axios</a:t>
            </a:r>
            <a:endParaRPr sz="800">
              <a:solidFill>
                <a:srgbClr val="3B41C9"/>
              </a:solidFill>
            </a:endParaRPr>
          </a:p>
        </p:txBody>
      </p:sp>
      <p:sp>
        <p:nvSpPr>
          <p:cNvPr id="421" name="Google Shape;421;p4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22" name="Google Shape;422;p47"/>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423" name="Google Shape;423;p4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cxnSp>
        <p:nvCxnSpPr>
          <p:cNvPr id="428" name="Google Shape;428;p48"/>
          <p:cNvCxnSpPr/>
          <p:nvPr/>
        </p:nvCxnSpPr>
        <p:spPr>
          <a:xfrm>
            <a:off x="750100" y="1159675"/>
            <a:ext cx="1864500" cy="0"/>
          </a:xfrm>
          <a:prstGeom prst="straightConnector1">
            <a:avLst/>
          </a:prstGeom>
          <a:noFill/>
          <a:ln cap="flat" cmpd="sng" w="38100">
            <a:solidFill>
              <a:srgbClr val="FF0000"/>
            </a:solidFill>
            <a:prstDash val="solid"/>
            <a:round/>
            <a:headEnd len="med" w="med" type="none"/>
            <a:tailEnd len="med" w="med" type="none"/>
          </a:ln>
        </p:spPr>
      </p:cxnSp>
      <p:sp>
        <p:nvSpPr>
          <p:cNvPr id="429" name="Google Shape;429;p48"/>
          <p:cNvSpPr txBox="1"/>
          <p:nvPr/>
        </p:nvSpPr>
        <p:spPr>
          <a:xfrm>
            <a:off x="1513300" y="216700"/>
            <a:ext cx="23790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t>axios.get("data.json")</a:t>
            </a:r>
            <a:endParaRPr i="1"/>
          </a:p>
        </p:txBody>
      </p:sp>
      <p:sp>
        <p:nvSpPr>
          <p:cNvPr id="430" name="Google Shape;430;p48"/>
          <p:cNvSpPr/>
          <p:nvPr/>
        </p:nvSpPr>
        <p:spPr>
          <a:xfrm>
            <a:off x="1513300" y="1095349"/>
            <a:ext cx="150000" cy="139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 name="Google Shape;431;p48"/>
          <p:cNvCxnSpPr>
            <a:endCxn id="430" idx="0"/>
          </p:cNvCxnSpPr>
          <p:nvPr/>
        </p:nvCxnSpPr>
        <p:spPr>
          <a:xfrm flipH="1">
            <a:off x="1588300" y="516649"/>
            <a:ext cx="136800" cy="5787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48"/>
          <p:cNvCxnSpPr/>
          <p:nvPr/>
        </p:nvCxnSpPr>
        <p:spPr>
          <a:xfrm>
            <a:off x="1599016" y="2081213"/>
            <a:ext cx="919200" cy="0"/>
          </a:xfrm>
          <a:prstGeom prst="straightConnector1">
            <a:avLst/>
          </a:prstGeom>
          <a:noFill/>
          <a:ln cap="flat" cmpd="sng" w="38100">
            <a:solidFill>
              <a:srgbClr val="FF9900"/>
            </a:solidFill>
            <a:prstDash val="dash"/>
            <a:round/>
            <a:headEnd len="med" w="med" type="none"/>
            <a:tailEnd len="med" w="med" type="none"/>
          </a:ln>
        </p:spPr>
      </p:cxnSp>
      <p:cxnSp>
        <p:nvCxnSpPr>
          <p:cNvPr id="433" name="Google Shape;433;p48"/>
          <p:cNvCxnSpPr>
            <a:stCxn id="430" idx="4"/>
          </p:cNvCxnSpPr>
          <p:nvPr/>
        </p:nvCxnSpPr>
        <p:spPr>
          <a:xfrm>
            <a:off x="1588300" y="1235149"/>
            <a:ext cx="0" cy="899700"/>
          </a:xfrm>
          <a:prstGeom prst="straightConnector1">
            <a:avLst/>
          </a:prstGeom>
          <a:noFill/>
          <a:ln cap="flat" cmpd="sng" w="9525">
            <a:solidFill>
              <a:schemeClr val="dk2"/>
            </a:solidFill>
            <a:prstDash val="dot"/>
            <a:round/>
            <a:headEnd len="med" w="med" type="none"/>
            <a:tailEnd len="med" w="med" type="none"/>
          </a:ln>
        </p:spPr>
      </p:cxnSp>
      <p:sp>
        <p:nvSpPr>
          <p:cNvPr id="434" name="Google Shape;434;p48"/>
          <p:cNvSpPr/>
          <p:nvPr/>
        </p:nvSpPr>
        <p:spPr>
          <a:xfrm>
            <a:off x="2518225" y="2011324"/>
            <a:ext cx="150000" cy="139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48"/>
          <p:cNvCxnSpPr/>
          <p:nvPr/>
        </p:nvCxnSpPr>
        <p:spPr>
          <a:xfrm>
            <a:off x="2665816" y="2081213"/>
            <a:ext cx="1674000" cy="0"/>
          </a:xfrm>
          <a:prstGeom prst="straightConnector1">
            <a:avLst/>
          </a:prstGeom>
          <a:noFill/>
          <a:ln cap="flat" cmpd="sng" w="38100">
            <a:solidFill>
              <a:srgbClr val="FF9900"/>
            </a:solidFill>
            <a:prstDash val="solid"/>
            <a:round/>
            <a:headEnd len="med" w="med" type="none"/>
            <a:tailEnd len="med" w="med" type="none"/>
          </a:ln>
        </p:spPr>
      </p:cxnSp>
      <p:sp>
        <p:nvSpPr>
          <p:cNvPr id="436" name="Google Shape;436;p48"/>
          <p:cNvSpPr txBox="1"/>
          <p:nvPr/>
        </p:nvSpPr>
        <p:spPr>
          <a:xfrm>
            <a:off x="1992950" y="3112325"/>
            <a:ext cx="23790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t>axios.get() finishes, promise is executed</a:t>
            </a:r>
            <a:endParaRPr i="1"/>
          </a:p>
        </p:txBody>
      </p:sp>
      <p:cxnSp>
        <p:nvCxnSpPr>
          <p:cNvPr id="437" name="Google Shape;437;p48"/>
          <p:cNvCxnSpPr/>
          <p:nvPr/>
        </p:nvCxnSpPr>
        <p:spPr>
          <a:xfrm>
            <a:off x="2655100" y="1159675"/>
            <a:ext cx="1864500" cy="0"/>
          </a:xfrm>
          <a:prstGeom prst="straightConnector1">
            <a:avLst/>
          </a:prstGeom>
          <a:noFill/>
          <a:ln cap="flat" cmpd="sng" w="38100">
            <a:solidFill>
              <a:srgbClr val="FF0000"/>
            </a:solidFill>
            <a:prstDash val="dash"/>
            <a:round/>
            <a:headEnd len="med" w="med" type="none"/>
            <a:tailEnd len="med" w="med" type="none"/>
          </a:ln>
        </p:spPr>
      </p:cxnSp>
      <p:cxnSp>
        <p:nvCxnSpPr>
          <p:cNvPr id="438" name="Google Shape;438;p48"/>
          <p:cNvCxnSpPr/>
          <p:nvPr/>
        </p:nvCxnSpPr>
        <p:spPr>
          <a:xfrm>
            <a:off x="4327928" y="1958572"/>
            <a:ext cx="150900" cy="261300"/>
          </a:xfrm>
          <a:prstGeom prst="straightConnector1">
            <a:avLst/>
          </a:prstGeom>
          <a:noFill/>
          <a:ln cap="flat" cmpd="sng" w="9525">
            <a:solidFill>
              <a:srgbClr val="FF0000"/>
            </a:solidFill>
            <a:prstDash val="solid"/>
            <a:round/>
            <a:headEnd len="med" w="med" type="none"/>
            <a:tailEnd len="med" w="med" type="none"/>
          </a:ln>
        </p:spPr>
      </p:cxnSp>
      <p:cxnSp>
        <p:nvCxnSpPr>
          <p:cNvPr id="439" name="Google Shape;439;p48"/>
          <p:cNvCxnSpPr/>
          <p:nvPr/>
        </p:nvCxnSpPr>
        <p:spPr>
          <a:xfrm flipH="1" rot="10800000">
            <a:off x="4285053" y="1958647"/>
            <a:ext cx="235800" cy="257100"/>
          </a:xfrm>
          <a:prstGeom prst="straightConnector1">
            <a:avLst/>
          </a:prstGeom>
          <a:noFill/>
          <a:ln cap="flat" cmpd="sng" w="9525">
            <a:solidFill>
              <a:srgbClr val="FF0000"/>
            </a:solidFill>
            <a:prstDash val="solid"/>
            <a:round/>
            <a:headEnd len="med" w="med" type="none"/>
            <a:tailEnd len="med" w="med" type="none"/>
          </a:ln>
        </p:spPr>
      </p:cxnSp>
      <p:cxnSp>
        <p:nvCxnSpPr>
          <p:cNvPr id="440" name="Google Shape;440;p48"/>
          <p:cNvCxnSpPr>
            <a:endCxn id="434" idx="4"/>
          </p:cNvCxnSpPr>
          <p:nvPr/>
        </p:nvCxnSpPr>
        <p:spPr>
          <a:xfrm rot="10800000">
            <a:off x="2593225" y="2151124"/>
            <a:ext cx="353700" cy="1055100"/>
          </a:xfrm>
          <a:prstGeom prst="straightConnector1">
            <a:avLst/>
          </a:prstGeom>
          <a:noFill/>
          <a:ln cap="flat" cmpd="sng" w="9525">
            <a:solidFill>
              <a:schemeClr val="dk2"/>
            </a:solidFill>
            <a:prstDash val="solid"/>
            <a:round/>
            <a:headEnd len="med" w="med" type="none"/>
            <a:tailEnd len="med" w="med" type="none"/>
          </a:ln>
        </p:spPr>
      </p:cxnSp>
      <p:sp>
        <p:nvSpPr>
          <p:cNvPr id="441" name="Google Shape;441;p48"/>
          <p:cNvSpPr txBox="1"/>
          <p:nvPr/>
        </p:nvSpPr>
        <p:spPr>
          <a:xfrm>
            <a:off x="4572000" y="3489750"/>
            <a:ext cx="23790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t>Promise finishes</a:t>
            </a:r>
            <a:endParaRPr i="1"/>
          </a:p>
        </p:txBody>
      </p:sp>
      <p:cxnSp>
        <p:nvCxnSpPr>
          <p:cNvPr id="442" name="Google Shape;442;p48"/>
          <p:cNvCxnSpPr/>
          <p:nvPr/>
        </p:nvCxnSpPr>
        <p:spPr>
          <a:xfrm rot="10800000">
            <a:off x="4371950" y="2220475"/>
            <a:ext cx="728700" cy="13395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48"/>
          <p:cNvCxnSpPr/>
          <p:nvPr/>
        </p:nvCxnSpPr>
        <p:spPr>
          <a:xfrm>
            <a:off x="4371950" y="1159638"/>
            <a:ext cx="1864500" cy="0"/>
          </a:xfrm>
          <a:prstGeom prst="straightConnector1">
            <a:avLst/>
          </a:prstGeom>
          <a:noFill/>
          <a:ln cap="flat" cmpd="sng" w="38100">
            <a:solidFill>
              <a:srgbClr val="FF0000"/>
            </a:solidFill>
            <a:prstDash val="solid"/>
            <a:round/>
            <a:headEnd len="med" w="med" type="none"/>
            <a:tailEnd len="med" w="med" type="none"/>
          </a:ln>
        </p:spPr>
      </p:cxnSp>
      <p:cxnSp>
        <p:nvCxnSpPr>
          <p:cNvPr id="444" name="Google Shape;444;p48"/>
          <p:cNvCxnSpPr/>
          <p:nvPr/>
        </p:nvCxnSpPr>
        <p:spPr>
          <a:xfrm>
            <a:off x="4407700" y="1158949"/>
            <a:ext cx="0" cy="899700"/>
          </a:xfrm>
          <a:prstGeom prst="straightConnector1">
            <a:avLst/>
          </a:prstGeom>
          <a:noFill/>
          <a:ln cap="flat" cmpd="sng" w="9525">
            <a:solidFill>
              <a:schemeClr val="dk2"/>
            </a:solidFill>
            <a:prstDash val="dot"/>
            <a:round/>
            <a:headEnd len="med" w="med" type="none"/>
            <a:tailEnd len="med" w="med" type="none"/>
          </a:ln>
        </p:spPr>
      </p:cxnSp>
      <p:sp>
        <p:nvSpPr>
          <p:cNvPr id="445" name="Google Shape;445;p48"/>
          <p:cNvSpPr/>
          <p:nvPr/>
        </p:nvSpPr>
        <p:spPr>
          <a:xfrm>
            <a:off x="4347025" y="1096924"/>
            <a:ext cx="150000" cy="139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8"/>
          <p:cNvSpPr txBox="1"/>
          <p:nvPr/>
        </p:nvSpPr>
        <p:spPr>
          <a:xfrm>
            <a:off x="4816100" y="122625"/>
            <a:ext cx="23790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t>Main program resumes</a:t>
            </a:r>
            <a:endParaRPr i="1"/>
          </a:p>
        </p:txBody>
      </p:sp>
      <p:cxnSp>
        <p:nvCxnSpPr>
          <p:cNvPr id="447" name="Google Shape;447;p48"/>
          <p:cNvCxnSpPr/>
          <p:nvPr/>
        </p:nvCxnSpPr>
        <p:spPr>
          <a:xfrm flipH="1">
            <a:off x="4483875" y="441725"/>
            <a:ext cx="991800" cy="65370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48"/>
          <p:cNvCxnSpPr/>
          <p:nvPr/>
        </p:nvCxnSpPr>
        <p:spPr>
          <a:xfrm flipH="1" rot="10800000">
            <a:off x="1093000" y="2209600"/>
            <a:ext cx="975300" cy="1854000"/>
          </a:xfrm>
          <a:prstGeom prst="straightConnector1">
            <a:avLst/>
          </a:prstGeom>
          <a:noFill/>
          <a:ln cap="flat" cmpd="sng" w="9525">
            <a:solidFill>
              <a:schemeClr val="dk2"/>
            </a:solidFill>
            <a:prstDash val="solid"/>
            <a:round/>
            <a:headEnd len="med" w="med" type="none"/>
            <a:tailEnd len="med" w="med" type="none"/>
          </a:ln>
        </p:spPr>
      </p:cxnSp>
      <p:sp>
        <p:nvSpPr>
          <p:cNvPr id="449" name="Google Shape;449;p48"/>
          <p:cNvSpPr txBox="1"/>
          <p:nvPr/>
        </p:nvSpPr>
        <p:spPr>
          <a:xfrm>
            <a:off x="428600" y="4036250"/>
            <a:ext cx="23790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t>Background loading of the JSON file</a:t>
            </a:r>
            <a:endParaRPr i="1"/>
          </a:p>
        </p:txBody>
      </p:sp>
      <p:sp>
        <p:nvSpPr>
          <p:cNvPr id="450" name="Google Shape;450;p48"/>
          <p:cNvSpPr txBox="1"/>
          <p:nvPr/>
        </p:nvSpPr>
        <p:spPr>
          <a:xfrm>
            <a:off x="4447625" y="4436850"/>
            <a:ext cx="44529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3"/>
              </a:rPr>
              <a:t>https://replit.com/@immalcolm/simple-axios</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https://github.com/axios/axios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451" name="Google Shape;451;p4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52" name="Google Shape;452;p48"/>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453" name="Google Shape;453;p4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a:t>Axios</a:t>
            </a:r>
            <a:r>
              <a:rPr lang="en-GB"/>
              <a:t> reads file using the HTTP protocol.</a:t>
            </a:r>
            <a:endParaRPr/>
          </a:p>
          <a:p>
            <a:pPr indent="0" lvl="0" marL="0" rtl="0" algn="l">
              <a:spcBef>
                <a:spcPts val="1200"/>
              </a:spcBef>
              <a:spcAft>
                <a:spcPts val="0"/>
              </a:spcAft>
              <a:buNone/>
            </a:pPr>
            <a:r>
              <a:rPr lang="en-GB"/>
              <a:t>This is the same method the browser fetches HTML, CSS, image and such files from a web server. </a:t>
            </a:r>
            <a:endParaRPr/>
          </a:p>
          <a:p>
            <a:pPr indent="0" lvl="0" marL="0" rtl="0" algn="l">
              <a:spcBef>
                <a:spcPts val="1200"/>
              </a:spcBef>
              <a:spcAft>
                <a:spcPts val="1200"/>
              </a:spcAft>
              <a:buNone/>
            </a:pPr>
            <a:r>
              <a:rPr lang="en-GB"/>
              <a:t>The files must be available on a web server.</a:t>
            </a:r>
            <a:endParaRPr/>
          </a:p>
        </p:txBody>
      </p:sp>
      <p:sp>
        <p:nvSpPr>
          <p:cNvPr id="459" name="Google Shape;459;p49"/>
          <p:cNvSpPr txBox="1"/>
          <p:nvPr/>
        </p:nvSpPr>
        <p:spPr>
          <a:xfrm>
            <a:off x="4447625" y="4436850"/>
            <a:ext cx="44529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3"/>
              </a:rPr>
              <a:t>https://replit.com/@immalcolm/simple-axios</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https://github.com/axios/axios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460" name="Google Shape;460;p49"/>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How does AXIOS work</a:t>
            </a:r>
            <a:endParaRPr sz="800">
              <a:solidFill>
                <a:srgbClr val="3B41C9"/>
              </a:solidFill>
            </a:endParaRPr>
          </a:p>
        </p:txBody>
      </p:sp>
      <p:sp>
        <p:nvSpPr>
          <p:cNvPr id="461" name="Google Shape;461;p4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62" name="Google Shape;462;p49"/>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463" name="Google Shape;463;p4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is the most modern method of executing an asynchronous function.</a:t>
            </a:r>
            <a:endParaRPr/>
          </a:p>
          <a:p>
            <a:pPr indent="0" lvl="0" marL="0" rtl="0" algn="l">
              <a:spcBef>
                <a:spcPts val="1200"/>
              </a:spcBef>
              <a:spcAft>
                <a:spcPts val="0"/>
              </a:spcAft>
              <a:buNone/>
            </a:pPr>
            <a:r>
              <a:rPr lang="en-GB">
                <a:latin typeface="Consolas"/>
                <a:ea typeface="Consolas"/>
                <a:cs typeface="Consolas"/>
                <a:sym typeface="Consolas"/>
              </a:rPr>
              <a:t>async function getData() {</a:t>
            </a:r>
            <a:br>
              <a:rPr lang="en-GB">
                <a:latin typeface="Consolas"/>
                <a:ea typeface="Consolas"/>
                <a:cs typeface="Consolas"/>
                <a:sym typeface="Consolas"/>
              </a:rPr>
            </a:br>
            <a:r>
              <a:rPr lang="en-GB">
                <a:latin typeface="Consolas"/>
                <a:ea typeface="Consolas"/>
                <a:cs typeface="Consolas"/>
                <a:sym typeface="Consolas"/>
              </a:rPr>
              <a:t>	let response = await axios.get('data.json');</a:t>
            </a:r>
            <a:br>
              <a:rPr lang="en-GB">
                <a:latin typeface="Consolas"/>
                <a:ea typeface="Consolas"/>
                <a:cs typeface="Consolas"/>
                <a:sym typeface="Consolas"/>
              </a:rPr>
            </a:br>
            <a:r>
              <a:rPr lang="en-GB">
                <a:latin typeface="Consolas"/>
                <a:ea typeface="Consolas"/>
                <a:cs typeface="Consolas"/>
                <a:sym typeface="Consolas"/>
              </a:rPr>
              <a:t>	console.log(response.data);</a:t>
            </a:r>
            <a:endParaRPr>
              <a:latin typeface="Consolas"/>
              <a:ea typeface="Consolas"/>
              <a:cs typeface="Consolas"/>
              <a:sym typeface="Consolas"/>
            </a:endParaRPr>
          </a:p>
          <a:p>
            <a:pPr indent="0" lvl="0" marL="0" rtl="0" algn="l">
              <a:spcBef>
                <a:spcPts val="1200"/>
              </a:spcBef>
              <a:spcAft>
                <a:spcPts val="0"/>
              </a:spcAft>
              <a:buNone/>
            </a:pPr>
            <a:r>
              <a:rPr lang="en-GB">
                <a:latin typeface="Consolas"/>
                <a:ea typeface="Consolas"/>
                <a:cs typeface="Consolas"/>
                <a:sym typeface="Consolas"/>
              </a:rPr>
              <a:t>}</a:t>
            </a:r>
            <a:endParaRPr>
              <a:latin typeface="Consolas"/>
              <a:ea typeface="Consolas"/>
              <a:cs typeface="Consolas"/>
              <a:sym typeface="Consolas"/>
            </a:endParaRPr>
          </a:p>
          <a:p>
            <a:pPr indent="0" lvl="0" marL="0" rtl="0" algn="l">
              <a:spcBef>
                <a:spcPts val="1200"/>
              </a:spcBef>
              <a:spcAft>
                <a:spcPts val="0"/>
              </a:spcAft>
              <a:buNone/>
            </a:pPr>
            <a:r>
              <a:rPr lang="en-GB">
                <a:latin typeface="Consolas"/>
                <a:ea typeface="Consolas"/>
                <a:cs typeface="Consolas"/>
                <a:sym typeface="Consolas"/>
              </a:rPr>
              <a:t>getData();  // execute the async function call</a:t>
            </a:r>
            <a:endParaRPr>
              <a:latin typeface="Consolas"/>
              <a:ea typeface="Consolas"/>
              <a:cs typeface="Consolas"/>
              <a:sym typeface="Consolas"/>
            </a:endParaRPr>
          </a:p>
          <a:p>
            <a:pPr indent="0" lvl="0" marL="0" rtl="0" algn="l">
              <a:spcBef>
                <a:spcPts val="1200"/>
              </a:spcBef>
              <a:spcAft>
                <a:spcPts val="1200"/>
              </a:spcAft>
              <a:buNone/>
            </a:pPr>
            <a:r>
              <a:t/>
            </a:r>
            <a:endParaRPr>
              <a:latin typeface="Consolas"/>
              <a:ea typeface="Consolas"/>
              <a:cs typeface="Consolas"/>
              <a:sym typeface="Consolas"/>
            </a:endParaRPr>
          </a:p>
        </p:txBody>
      </p:sp>
      <p:sp>
        <p:nvSpPr>
          <p:cNvPr id="469" name="Google Shape;469;p50"/>
          <p:cNvSpPr txBox="1"/>
          <p:nvPr/>
        </p:nvSpPr>
        <p:spPr>
          <a:xfrm>
            <a:off x="4447625" y="4436850"/>
            <a:ext cx="44529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3"/>
              </a:rPr>
              <a:t>https://replit.com/@immalcolm/simple-axios</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https://github.com/axios/axios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470" name="Google Shape;470;p50"/>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ASYNC/AWAIT</a:t>
            </a:r>
            <a:endParaRPr sz="800">
              <a:solidFill>
                <a:srgbClr val="3B41C9"/>
              </a:solidFill>
            </a:endParaRPr>
          </a:p>
        </p:txBody>
      </p:sp>
      <p:sp>
        <p:nvSpPr>
          <p:cNvPr id="471" name="Google Shape;471;p5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72" name="Google Shape;472;p50"/>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473" name="Google Shape;473;p5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51"/>
          <p:cNvPicPr preferRelativeResize="0"/>
          <p:nvPr/>
        </p:nvPicPr>
        <p:blipFill>
          <a:blip r:embed="rId3">
            <a:alphaModFix/>
          </a:blip>
          <a:stretch>
            <a:fillRect/>
          </a:stretch>
        </p:blipFill>
        <p:spPr>
          <a:xfrm>
            <a:off x="152400" y="152400"/>
            <a:ext cx="6350307" cy="4838700"/>
          </a:xfrm>
          <a:prstGeom prst="rect">
            <a:avLst/>
          </a:prstGeom>
          <a:noFill/>
          <a:ln>
            <a:noFill/>
          </a:ln>
        </p:spPr>
      </p:pic>
      <p:sp>
        <p:nvSpPr>
          <p:cNvPr id="479" name="Google Shape;479;p51"/>
          <p:cNvSpPr txBox="1"/>
          <p:nvPr/>
        </p:nvSpPr>
        <p:spPr>
          <a:xfrm>
            <a:off x="4447625" y="4436850"/>
            <a:ext cx="44529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https://replit.com/@immalcolm/simple-axios</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5"/>
              </a:rPr>
              <a:t>https://github.com/axios/axios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480" name="Google Shape;480;p5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81" name="Google Shape;481;p51"/>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
        <p:nvSpPr>
          <p:cNvPr id="482" name="Google Shape;482;p5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Await and async can only be used in functions marked with </a:t>
            </a:r>
            <a:r>
              <a:rPr lang="en-GB" u="sng"/>
              <a:t>async</a:t>
            </a:r>
            <a:endParaRPr u="sng"/>
          </a:p>
          <a:p>
            <a:pPr indent="0" lvl="0" marL="0" rtl="0" algn="l">
              <a:spcBef>
                <a:spcPts val="1200"/>
              </a:spcBef>
              <a:spcAft>
                <a:spcPts val="1200"/>
              </a:spcAft>
              <a:buNone/>
            </a:pPr>
            <a:r>
              <a:t/>
            </a:r>
            <a:endParaRPr u="sng"/>
          </a:p>
        </p:txBody>
      </p:sp>
      <p:sp>
        <p:nvSpPr>
          <p:cNvPr id="488" name="Google Shape;488;p52"/>
          <p:cNvSpPr txBox="1"/>
          <p:nvPr/>
        </p:nvSpPr>
        <p:spPr>
          <a:xfrm>
            <a:off x="257175" y="1864525"/>
            <a:ext cx="6729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highlight>
                  <a:srgbClr val="FFFF00"/>
                </a:highlight>
                <a:latin typeface="Consolas"/>
                <a:ea typeface="Consolas"/>
                <a:cs typeface="Consolas"/>
                <a:sym typeface="Consolas"/>
              </a:rPr>
              <a:t>async </a:t>
            </a:r>
            <a:r>
              <a:rPr lang="en-GB" sz="1800">
                <a:solidFill>
                  <a:schemeClr val="dk2"/>
                </a:solidFill>
                <a:latin typeface="Consolas"/>
                <a:ea typeface="Consolas"/>
                <a:cs typeface="Consolas"/>
                <a:sym typeface="Consolas"/>
              </a:rPr>
              <a:t>function getData() {</a:t>
            </a:r>
            <a:br>
              <a:rPr lang="en-GB" sz="1800">
                <a:solidFill>
                  <a:schemeClr val="dk2"/>
                </a:solidFill>
                <a:latin typeface="Consolas"/>
                <a:ea typeface="Consolas"/>
                <a:cs typeface="Consolas"/>
                <a:sym typeface="Consolas"/>
              </a:rPr>
            </a:br>
            <a:r>
              <a:rPr lang="en-GB" sz="1800">
                <a:solidFill>
                  <a:schemeClr val="dk2"/>
                </a:solidFill>
                <a:latin typeface="Consolas"/>
                <a:ea typeface="Consolas"/>
                <a:cs typeface="Consolas"/>
                <a:sym typeface="Consolas"/>
              </a:rPr>
              <a:t>	let response = await axios.get('data.json');</a:t>
            </a:r>
            <a:br>
              <a:rPr lang="en-GB" sz="1800">
                <a:solidFill>
                  <a:schemeClr val="dk2"/>
                </a:solidFill>
                <a:latin typeface="Consolas"/>
                <a:ea typeface="Consolas"/>
                <a:cs typeface="Consolas"/>
                <a:sym typeface="Consolas"/>
              </a:rPr>
            </a:br>
            <a:r>
              <a:rPr lang="en-GB" sz="1800">
                <a:solidFill>
                  <a:schemeClr val="dk2"/>
                </a:solidFill>
                <a:latin typeface="Consolas"/>
                <a:ea typeface="Consolas"/>
                <a:cs typeface="Consolas"/>
                <a:sym typeface="Consolas"/>
              </a:rPr>
              <a:t>	console.log(response.data);</a:t>
            </a:r>
            <a:endParaRPr sz="1800">
              <a:solidFill>
                <a:schemeClr val="dk2"/>
              </a:solidFill>
              <a:latin typeface="Consolas"/>
              <a:ea typeface="Consolas"/>
              <a:cs typeface="Consolas"/>
              <a:sym typeface="Consolas"/>
            </a:endParaRPr>
          </a:p>
          <a:p>
            <a:pPr indent="0" lvl="0" marL="0" rtl="0" algn="l">
              <a:lnSpc>
                <a:spcPct val="115000"/>
              </a:lnSpc>
              <a:spcBef>
                <a:spcPts val="1600"/>
              </a:spcBef>
              <a:spcAft>
                <a:spcPts val="0"/>
              </a:spcAft>
              <a:buNone/>
            </a:pPr>
            <a:r>
              <a:rPr lang="en-GB" sz="1800">
                <a:solidFill>
                  <a:schemeClr val="dk2"/>
                </a:solidFill>
                <a:latin typeface="Consolas"/>
                <a:ea typeface="Consolas"/>
                <a:cs typeface="Consolas"/>
                <a:sym typeface="Consolas"/>
              </a:rPr>
              <a:t>}</a:t>
            </a:r>
            <a:endParaRPr sz="1800">
              <a:solidFill>
                <a:schemeClr val="dk2"/>
              </a:solidFill>
              <a:latin typeface="Consolas"/>
              <a:ea typeface="Consolas"/>
              <a:cs typeface="Consolas"/>
              <a:sym typeface="Consolas"/>
            </a:endParaRPr>
          </a:p>
          <a:p>
            <a:pPr indent="0" lvl="0" marL="0" rtl="0" algn="l">
              <a:lnSpc>
                <a:spcPct val="115000"/>
              </a:lnSpc>
              <a:spcBef>
                <a:spcPts val="1600"/>
              </a:spcBef>
              <a:spcAft>
                <a:spcPts val="1600"/>
              </a:spcAft>
              <a:buNone/>
            </a:pPr>
            <a:r>
              <a:rPr lang="en-GB" sz="1800">
                <a:solidFill>
                  <a:schemeClr val="dk2"/>
                </a:solidFill>
                <a:latin typeface="Consolas"/>
                <a:ea typeface="Consolas"/>
                <a:cs typeface="Consolas"/>
                <a:sym typeface="Consolas"/>
              </a:rPr>
              <a:t>getData();  // execute the async function call</a:t>
            </a:r>
            <a:endParaRPr/>
          </a:p>
        </p:txBody>
      </p:sp>
      <p:sp>
        <p:nvSpPr>
          <p:cNvPr id="489" name="Google Shape;489;p52"/>
          <p:cNvSpPr txBox="1"/>
          <p:nvPr/>
        </p:nvSpPr>
        <p:spPr>
          <a:xfrm>
            <a:off x="4447625" y="4436850"/>
            <a:ext cx="44529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3"/>
              </a:rPr>
              <a:t>https://replit.com/@immalcolm/simple-axios</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https://github.com/axios/axios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490" name="Google Shape;490;p52"/>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ASYNC/AWAIT</a:t>
            </a:r>
            <a:endParaRPr sz="800">
              <a:solidFill>
                <a:srgbClr val="3B41C9"/>
              </a:solidFill>
            </a:endParaRPr>
          </a:p>
        </p:txBody>
      </p:sp>
      <p:sp>
        <p:nvSpPr>
          <p:cNvPr id="491" name="Google Shape;491;p5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92" name="Google Shape;492;p52"/>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493" name="Google Shape;493;p5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sz="2371">
                <a:latin typeface="Calibri"/>
                <a:ea typeface="Calibri"/>
                <a:cs typeface="Calibri"/>
                <a:sym typeface="Calibri"/>
              </a:rPr>
              <a:t>Using </a:t>
            </a:r>
            <a:r>
              <a:rPr b="1" i="1" lang="en-GB" sz="2371">
                <a:latin typeface="Courier New"/>
                <a:ea typeface="Courier New"/>
                <a:cs typeface="Courier New"/>
                <a:sym typeface="Courier New"/>
              </a:rPr>
              <a:t>for (let &lt;key&gt; in &lt;object&gt;)</a:t>
            </a:r>
            <a:r>
              <a:rPr lang="en-GB" sz="2371">
                <a:latin typeface="Courier New"/>
                <a:ea typeface="Courier New"/>
                <a:cs typeface="Courier New"/>
                <a:sym typeface="Courier New"/>
              </a:rPr>
              <a:t> </a:t>
            </a:r>
            <a:r>
              <a:rPr lang="en-GB" sz="2371">
                <a:latin typeface="Calibri"/>
                <a:ea typeface="Calibri"/>
                <a:cs typeface="Calibri"/>
                <a:sym typeface="Calibri"/>
              </a:rPr>
              <a:t>allows us to retrieve each key from an object:</a:t>
            </a:r>
            <a:endParaRPr sz="2371">
              <a:latin typeface="Calibri"/>
              <a:ea typeface="Calibri"/>
              <a:cs typeface="Calibri"/>
              <a:sym typeface="Calibri"/>
            </a:endParaRPr>
          </a:p>
          <a:p>
            <a:pPr indent="0" lvl="0" marL="0" rtl="0" algn="l">
              <a:lnSpc>
                <a:spcPct val="133333"/>
              </a:lnSpc>
              <a:spcBef>
                <a:spcPts val="1200"/>
              </a:spcBef>
              <a:spcAft>
                <a:spcPts val="0"/>
              </a:spcAft>
              <a:buNone/>
            </a:pPr>
            <a:r>
              <a:rPr lang="en-GB">
                <a:solidFill>
                  <a:srgbClr val="000000"/>
                </a:solidFill>
                <a:highlight>
                  <a:srgbClr val="FFFFFE"/>
                </a:highlight>
                <a:latin typeface="Consolas"/>
                <a:ea typeface="Consolas"/>
                <a:cs typeface="Consolas"/>
                <a:sym typeface="Consolas"/>
              </a:rPr>
              <a:t>let book =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"title": "The Lord of the Rings",</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"author": "JRR Tolkien",</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"ISBN":"123-123-123-123",</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"pages": 7220</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for (let k in book)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console.log(k);</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a:t>
            </a:r>
            <a:endParaRPr>
              <a:solidFill>
                <a:srgbClr val="000000"/>
              </a:solidFill>
              <a:highlight>
                <a:srgbClr val="FFFFFE"/>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104" name="Google Shape;104;p17"/>
          <p:cNvSpPr txBox="1"/>
          <p:nvPr/>
        </p:nvSpPr>
        <p:spPr>
          <a:xfrm>
            <a:off x="4826275" y="2118575"/>
            <a:ext cx="3000000" cy="1046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title</a:t>
            </a:r>
            <a:endParaRPr/>
          </a:p>
          <a:p>
            <a:pPr indent="0" lvl="0" marL="0" rtl="0" algn="l">
              <a:spcBef>
                <a:spcPts val="0"/>
              </a:spcBef>
              <a:spcAft>
                <a:spcPts val="0"/>
              </a:spcAft>
              <a:buNone/>
            </a:pPr>
            <a:r>
              <a:rPr lang="en-GB"/>
              <a:t>author</a:t>
            </a:r>
            <a:endParaRPr/>
          </a:p>
          <a:p>
            <a:pPr indent="0" lvl="0" marL="0" rtl="0" algn="l">
              <a:spcBef>
                <a:spcPts val="0"/>
              </a:spcBef>
              <a:spcAft>
                <a:spcPts val="0"/>
              </a:spcAft>
              <a:buNone/>
            </a:pPr>
            <a:r>
              <a:rPr lang="en-GB"/>
              <a:t>ISBN</a:t>
            </a:r>
            <a:endParaRPr/>
          </a:p>
          <a:p>
            <a:pPr indent="0" lvl="0" marL="0" rtl="0" algn="l">
              <a:spcBef>
                <a:spcPts val="0"/>
              </a:spcBef>
              <a:spcAft>
                <a:spcPts val="0"/>
              </a:spcAft>
              <a:buNone/>
            </a:pPr>
            <a:r>
              <a:rPr lang="en-GB"/>
              <a:t>pages</a:t>
            </a:r>
            <a:endParaRPr/>
          </a:p>
        </p:txBody>
      </p:sp>
      <p:cxnSp>
        <p:nvCxnSpPr>
          <p:cNvPr id="105" name="Google Shape;105;p17"/>
          <p:cNvCxnSpPr>
            <a:endCxn id="104" idx="1"/>
          </p:cNvCxnSpPr>
          <p:nvPr/>
        </p:nvCxnSpPr>
        <p:spPr>
          <a:xfrm flipH="1" rot="10800000">
            <a:off x="1993975" y="2641925"/>
            <a:ext cx="2832300" cy="847500"/>
          </a:xfrm>
          <a:prstGeom prst="straightConnector1">
            <a:avLst/>
          </a:prstGeom>
          <a:noFill/>
          <a:ln cap="flat" cmpd="sng" w="9525">
            <a:solidFill>
              <a:schemeClr val="dk2"/>
            </a:solidFill>
            <a:prstDash val="solid"/>
            <a:round/>
            <a:headEnd len="med" w="med" type="none"/>
            <a:tailEnd len="med" w="med" type="triangle"/>
          </a:ln>
        </p:spPr>
      </p:cxnSp>
      <p:sp>
        <p:nvSpPr>
          <p:cNvPr id="106" name="Google Shape;106;p17"/>
          <p:cNvSpPr txBox="1"/>
          <p:nvPr/>
        </p:nvSpPr>
        <p:spPr>
          <a:xfrm>
            <a:off x="1512750" y="394450"/>
            <a:ext cx="61185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Traversing Objects (1)</a:t>
            </a:r>
            <a:endParaRPr sz="800">
              <a:solidFill>
                <a:srgbClr val="3B41C9"/>
              </a:solidFill>
            </a:endParaRPr>
          </a:p>
        </p:txBody>
      </p:sp>
      <p:sp>
        <p:nvSpPr>
          <p:cNvPr id="107" name="Google Shape;107;p1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8" name="Google Shape;108;p17"/>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09" name="Google Shape;109;p1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Parallel Async/Await</a:t>
            </a:r>
            <a:endParaRPr/>
          </a:p>
        </p:txBody>
      </p:sp>
      <p:sp>
        <p:nvSpPr>
          <p:cNvPr id="499" name="Google Shape;499;p53"/>
          <p:cNvSpPr txBox="1"/>
          <p:nvPr/>
        </p:nvSpPr>
        <p:spPr>
          <a:xfrm>
            <a:off x="52675" y="1154525"/>
            <a:ext cx="4402500" cy="30000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850">
                <a:solidFill>
                  <a:srgbClr val="808080"/>
                </a:solidFill>
                <a:highlight>
                  <a:srgbClr val="FFFFFE"/>
                </a:highlight>
                <a:latin typeface="Consolas"/>
                <a:ea typeface="Consolas"/>
                <a:cs typeface="Consolas"/>
                <a:sym typeface="Consolas"/>
              </a:rPr>
              <a:t>&lt;!DOCTYPE</a:t>
            </a:r>
            <a:r>
              <a:rPr lang="en-GB" sz="850">
                <a:solidFill>
                  <a:srgbClr val="3953A4"/>
                </a:solidFill>
                <a:highlight>
                  <a:srgbClr val="FFFFFE"/>
                </a:highlight>
                <a:latin typeface="Consolas"/>
                <a:ea typeface="Consolas"/>
                <a:cs typeface="Consolas"/>
                <a:sym typeface="Consolas"/>
              </a:rPr>
              <a:t> html</a:t>
            </a:r>
            <a:r>
              <a:rPr lang="en-GB" sz="850">
                <a:solidFill>
                  <a:srgbClr val="808080"/>
                </a:solidFill>
                <a:highlight>
                  <a:srgbClr val="FFFFFE"/>
                </a:highlight>
                <a:latin typeface="Consolas"/>
                <a:ea typeface="Consolas"/>
                <a:cs typeface="Consolas"/>
                <a:sym typeface="Consolas"/>
              </a:rPr>
              <a:t>&gt;</a:t>
            </a:r>
            <a:endParaRPr sz="850">
              <a:solidFill>
                <a:srgbClr val="80808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html</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head</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meta</a:t>
            </a:r>
            <a:r>
              <a:rPr lang="en-GB" sz="850">
                <a:solidFill>
                  <a:schemeClr val="dk1"/>
                </a:solidFill>
                <a:highlight>
                  <a:srgbClr val="FFFFFE"/>
                </a:highlight>
                <a:latin typeface="Consolas"/>
                <a:ea typeface="Consolas"/>
                <a:cs typeface="Consolas"/>
                <a:sym typeface="Consolas"/>
              </a:rPr>
              <a:t> </a:t>
            </a:r>
            <a:r>
              <a:rPr lang="en-GB" sz="850">
                <a:solidFill>
                  <a:srgbClr val="984E9C"/>
                </a:solidFill>
                <a:highlight>
                  <a:srgbClr val="FFFFFE"/>
                </a:highlight>
                <a:latin typeface="Consolas"/>
                <a:ea typeface="Consolas"/>
                <a:cs typeface="Consolas"/>
                <a:sym typeface="Consolas"/>
              </a:rPr>
              <a:t>charset</a:t>
            </a:r>
            <a:r>
              <a:rPr lang="en-GB" sz="850">
                <a:solidFill>
                  <a:srgbClr val="1F217D"/>
                </a:solidFill>
                <a:highlight>
                  <a:srgbClr val="FFFFFE"/>
                </a:highlight>
                <a:latin typeface="Consolas"/>
                <a:ea typeface="Consolas"/>
                <a:cs typeface="Consolas"/>
                <a:sym typeface="Consolas"/>
              </a:rPr>
              <a:t>=</a:t>
            </a:r>
            <a:r>
              <a:rPr lang="en-GB" sz="850">
                <a:solidFill>
                  <a:srgbClr val="AC9037"/>
                </a:solidFill>
                <a:highlight>
                  <a:srgbClr val="FFFFFE"/>
                </a:highlight>
                <a:latin typeface="Consolas"/>
                <a:ea typeface="Consolas"/>
                <a:cs typeface="Consolas"/>
                <a:sym typeface="Consolas"/>
              </a:rPr>
              <a:t>"utf-8"</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meta</a:t>
            </a:r>
            <a:r>
              <a:rPr lang="en-GB" sz="850">
                <a:solidFill>
                  <a:schemeClr val="dk1"/>
                </a:solidFill>
                <a:highlight>
                  <a:srgbClr val="FFFFFE"/>
                </a:highlight>
                <a:latin typeface="Consolas"/>
                <a:ea typeface="Consolas"/>
                <a:cs typeface="Consolas"/>
                <a:sym typeface="Consolas"/>
              </a:rPr>
              <a:t> </a:t>
            </a:r>
            <a:r>
              <a:rPr lang="en-GB" sz="850">
                <a:solidFill>
                  <a:srgbClr val="984E9C"/>
                </a:solidFill>
                <a:highlight>
                  <a:srgbClr val="FFFFFE"/>
                </a:highlight>
                <a:latin typeface="Consolas"/>
                <a:ea typeface="Consolas"/>
                <a:cs typeface="Consolas"/>
                <a:sym typeface="Consolas"/>
              </a:rPr>
              <a:t>name</a:t>
            </a:r>
            <a:r>
              <a:rPr lang="en-GB" sz="850">
                <a:solidFill>
                  <a:srgbClr val="1F217D"/>
                </a:solidFill>
                <a:highlight>
                  <a:srgbClr val="FFFFFE"/>
                </a:highlight>
                <a:latin typeface="Consolas"/>
                <a:ea typeface="Consolas"/>
                <a:cs typeface="Consolas"/>
                <a:sym typeface="Consolas"/>
              </a:rPr>
              <a:t>=</a:t>
            </a:r>
            <a:r>
              <a:rPr lang="en-GB" sz="850">
                <a:solidFill>
                  <a:srgbClr val="AC9037"/>
                </a:solidFill>
                <a:highlight>
                  <a:srgbClr val="FFFFFE"/>
                </a:highlight>
                <a:latin typeface="Consolas"/>
                <a:ea typeface="Consolas"/>
                <a:cs typeface="Consolas"/>
                <a:sym typeface="Consolas"/>
              </a:rPr>
              <a:t>"viewport"</a:t>
            </a:r>
            <a:r>
              <a:rPr lang="en-GB" sz="850">
                <a:solidFill>
                  <a:schemeClr val="dk1"/>
                </a:solidFill>
                <a:highlight>
                  <a:srgbClr val="FFFFFE"/>
                </a:highlight>
                <a:latin typeface="Consolas"/>
                <a:ea typeface="Consolas"/>
                <a:cs typeface="Consolas"/>
                <a:sym typeface="Consolas"/>
              </a:rPr>
              <a:t> </a:t>
            </a:r>
            <a:r>
              <a:rPr lang="en-GB" sz="850">
                <a:solidFill>
                  <a:srgbClr val="984E9C"/>
                </a:solidFill>
                <a:highlight>
                  <a:srgbClr val="FFFFFE"/>
                </a:highlight>
                <a:latin typeface="Consolas"/>
                <a:ea typeface="Consolas"/>
                <a:cs typeface="Consolas"/>
                <a:sym typeface="Consolas"/>
              </a:rPr>
              <a:t>content</a:t>
            </a:r>
            <a:r>
              <a:rPr lang="en-GB" sz="850">
                <a:solidFill>
                  <a:srgbClr val="1F217D"/>
                </a:solidFill>
                <a:highlight>
                  <a:srgbClr val="FFFFFE"/>
                </a:highlight>
                <a:latin typeface="Consolas"/>
                <a:ea typeface="Consolas"/>
                <a:cs typeface="Consolas"/>
                <a:sym typeface="Consolas"/>
              </a:rPr>
              <a:t>=</a:t>
            </a:r>
            <a:r>
              <a:rPr lang="en-GB" sz="850">
                <a:solidFill>
                  <a:srgbClr val="AC9037"/>
                </a:solidFill>
                <a:highlight>
                  <a:srgbClr val="FFFFFE"/>
                </a:highlight>
                <a:latin typeface="Consolas"/>
                <a:ea typeface="Consolas"/>
                <a:cs typeface="Consolas"/>
                <a:sym typeface="Consolas"/>
              </a:rPr>
              <a:t>"width=device-width"</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title</a:t>
            </a:r>
            <a:r>
              <a:rPr lang="en-GB" sz="850">
                <a:solidFill>
                  <a:srgbClr val="1F217D"/>
                </a:solidFill>
                <a:highlight>
                  <a:srgbClr val="FFFFFE"/>
                </a:highlight>
                <a:latin typeface="Consolas"/>
                <a:ea typeface="Consolas"/>
                <a:cs typeface="Consolas"/>
                <a:sym typeface="Consolas"/>
              </a:rPr>
              <a:t>&gt;</a:t>
            </a:r>
            <a:r>
              <a:rPr lang="en-GB" sz="850">
                <a:solidFill>
                  <a:schemeClr val="dk1"/>
                </a:solidFill>
                <a:highlight>
                  <a:srgbClr val="FFFFFE"/>
                </a:highlight>
                <a:latin typeface="Consolas"/>
                <a:ea typeface="Consolas"/>
                <a:cs typeface="Consolas"/>
                <a:sym typeface="Consolas"/>
              </a:rPr>
              <a:t>repl.it</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title</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link</a:t>
            </a:r>
            <a:r>
              <a:rPr lang="en-GB" sz="850">
                <a:solidFill>
                  <a:schemeClr val="dk1"/>
                </a:solidFill>
                <a:highlight>
                  <a:srgbClr val="FFFFFE"/>
                </a:highlight>
                <a:latin typeface="Consolas"/>
                <a:ea typeface="Consolas"/>
                <a:cs typeface="Consolas"/>
                <a:sym typeface="Consolas"/>
              </a:rPr>
              <a:t> </a:t>
            </a:r>
            <a:r>
              <a:rPr lang="en-GB" sz="850">
                <a:solidFill>
                  <a:srgbClr val="984E9C"/>
                </a:solidFill>
                <a:highlight>
                  <a:srgbClr val="FFFFFE"/>
                </a:highlight>
                <a:latin typeface="Consolas"/>
                <a:ea typeface="Consolas"/>
                <a:cs typeface="Consolas"/>
                <a:sym typeface="Consolas"/>
              </a:rPr>
              <a:t>href</a:t>
            </a:r>
            <a:r>
              <a:rPr lang="en-GB" sz="850">
                <a:solidFill>
                  <a:srgbClr val="1F217D"/>
                </a:solidFill>
                <a:highlight>
                  <a:srgbClr val="FFFFFE"/>
                </a:highlight>
                <a:latin typeface="Consolas"/>
                <a:ea typeface="Consolas"/>
                <a:cs typeface="Consolas"/>
                <a:sym typeface="Consolas"/>
              </a:rPr>
              <a:t>=</a:t>
            </a:r>
            <a:r>
              <a:rPr lang="en-GB" sz="850">
                <a:solidFill>
                  <a:srgbClr val="AC9037"/>
                </a:solidFill>
                <a:highlight>
                  <a:srgbClr val="FFFFFE"/>
                </a:highlight>
                <a:latin typeface="Consolas"/>
                <a:ea typeface="Consolas"/>
                <a:cs typeface="Consolas"/>
                <a:sym typeface="Consolas"/>
              </a:rPr>
              <a:t>"style.css"</a:t>
            </a:r>
            <a:r>
              <a:rPr lang="en-GB" sz="850">
                <a:solidFill>
                  <a:schemeClr val="dk1"/>
                </a:solidFill>
                <a:highlight>
                  <a:srgbClr val="FFFFFE"/>
                </a:highlight>
                <a:latin typeface="Consolas"/>
                <a:ea typeface="Consolas"/>
                <a:cs typeface="Consolas"/>
                <a:sym typeface="Consolas"/>
              </a:rPr>
              <a:t> </a:t>
            </a:r>
            <a:r>
              <a:rPr lang="en-GB" sz="850">
                <a:solidFill>
                  <a:srgbClr val="984E9C"/>
                </a:solidFill>
                <a:highlight>
                  <a:srgbClr val="FFFFFE"/>
                </a:highlight>
                <a:latin typeface="Consolas"/>
                <a:ea typeface="Consolas"/>
                <a:cs typeface="Consolas"/>
                <a:sym typeface="Consolas"/>
              </a:rPr>
              <a:t>rel</a:t>
            </a:r>
            <a:r>
              <a:rPr lang="en-GB" sz="850">
                <a:solidFill>
                  <a:srgbClr val="1F217D"/>
                </a:solidFill>
                <a:highlight>
                  <a:srgbClr val="FFFFFE"/>
                </a:highlight>
                <a:latin typeface="Consolas"/>
                <a:ea typeface="Consolas"/>
                <a:cs typeface="Consolas"/>
                <a:sym typeface="Consolas"/>
              </a:rPr>
              <a:t>=</a:t>
            </a:r>
            <a:r>
              <a:rPr lang="en-GB" sz="850">
                <a:solidFill>
                  <a:srgbClr val="AC9037"/>
                </a:solidFill>
                <a:highlight>
                  <a:srgbClr val="FFFFFE"/>
                </a:highlight>
                <a:latin typeface="Consolas"/>
                <a:ea typeface="Consolas"/>
                <a:cs typeface="Consolas"/>
                <a:sym typeface="Consolas"/>
              </a:rPr>
              <a:t>"stylesheet"</a:t>
            </a:r>
            <a:r>
              <a:rPr lang="en-GB" sz="850">
                <a:solidFill>
                  <a:schemeClr val="dk1"/>
                </a:solidFill>
                <a:highlight>
                  <a:srgbClr val="FFFFFE"/>
                </a:highlight>
                <a:latin typeface="Consolas"/>
                <a:ea typeface="Consolas"/>
                <a:cs typeface="Consolas"/>
                <a:sym typeface="Consolas"/>
              </a:rPr>
              <a:t> </a:t>
            </a:r>
            <a:r>
              <a:rPr lang="en-GB" sz="850">
                <a:solidFill>
                  <a:srgbClr val="984E9C"/>
                </a:solidFill>
                <a:highlight>
                  <a:srgbClr val="FFFFFE"/>
                </a:highlight>
                <a:latin typeface="Consolas"/>
                <a:ea typeface="Consolas"/>
                <a:cs typeface="Consolas"/>
                <a:sym typeface="Consolas"/>
              </a:rPr>
              <a:t>type</a:t>
            </a:r>
            <a:r>
              <a:rPr lang="en-GB" sz="850">
                <a:solidFill>
                  <a:srgbClr val="1F217D"/>
                </a:solidFill>
                <a:highlight>
                  <a:srgbClr val="FFFFFE"/>
                </a:highlight>
                <a:latin typeface="Consolas"/>
                <a:ea typeface="Consolas"/>
                <a:cs typeface="Consolas"/>
                <a:sym typeface="Consolas"/>
              </a:rPr>
              <a:t>=</a:t>
            </a:r>
            <a:r>
              <a:rPr lang="en-GB" sz="850">
                <a:solidFill>
                  <a:srgbClr val="AC9037"/>
                </a:solidFill>
                <a:highlight>
                  <a:srgbClr val="FFFFFE"/>
                </a:highlight>
                <a:latin typeface="Consolas"/>
                <a:ea typeface="Consolas"/>
                <a:cs typeface="Consolas"/>
                <a:sym typeface="Consolas"/>
              </a:rPr>
              <a:t>"text/css"</a:t>
            </a: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head</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body</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button</a:t>
            </a:r>
            <a:r>
              <a:rPr lang="en-GB" sz="850">
                <a:solidFill>
                  <a:schemeClr val="dk1"/>
                </a:solidFill>
                <a:highlight>
                  <a:srgbClr val="FFFFFE"/>
                </a:highlight>
                <a:latin typeface="Consolas"/>
                <a:ea typeface="Consolas"/>
                <a:cs typeface="Consolas"/>
                <a:sym typeface="Consolas"/>
              </a:rPr>
              <a:t> </a:t>
            </a:r>
            <a:r>
              <a:rPr lang="en-GB" sz="850">
                <a:solidFill>
                  <a:srgbClr val="984E9C"/>
                </a:solidFill>
                <a:highlight>
                  <a:srgbClr val="FFFFFE"/>
                </a:highlight>
                <a:latin typeface="Consolas"/>
                <a:ea typeface="Consolas"/>
                <a:cs typeface="Consolas"/>
                <a:sym typeface="Consolas"/>
              </a:rPr>
              <a:t>id</a:t>
            </a:r>
            <a:r>
              <a:rPr lang="en-GB" sz="850">
                <a:solidFill>
                  <a:srgbClr val="1F217D"/>
                </a:solidFill>
                <a:highlight>
                  <a:srgbClr val="FFFFFE"/>
                </a:highlight>
                <a:latin typeface="Consolas"/>
                <a:ea typeface="Consolas"/>
                <a:cs typeface="Consolas"/>
                <a:sym typeface="Consolas"/>
              </a:rPr>
              <a:t>=</a:t>
            </a:r>
            <a:r>
              <a:rPr lang="en-GB" sz="850">
                <a:solidFill>
                  <a:srgbClr val="AC9037"/>
                </a:solidFill>
                <a:highlight>
                  <a:srgbClr val="FFFFFE"/>
                </a:highlight>
                <a:latin typeface="Consolas"/>
                <a:ea typeface="Consolas"/>
                <a:cs typeface="Consolas"/>
                <a:sym typeface="Consolas"/>
              </a:rPr>
              <a:t>"load"</a:t>
            </a:r>
            <a:r>
              <a:rPr lang="en-GB" sz="850">
                <a:solidFill>
                  <a:srgbClr val="1F217D"/>
                </a:solidFill>
                <a:highlight>
                  <a:srgbClr val="FFFFFE"/>
                </a:highlight>
                <a:latin typeface="Consolas"/>
                <a:ea typeface="Consolas"/>
                <a:cs typeface="Consolas"/>
                <a:sym typeface="Consolas"/>
              </a:rPr>
              <a:t>&gt;</a:t>
            </a:r>
            <a:r>
              <a:rPr lang="en-GB" sz="850">
                <a:solidFill>
                  <a:schemeClr val="dk1"/>
                </a:solidFill>
                <a:highlight>
                  <a:srgbClr val="FFFFFE"/>
                </a:highlight>
                <a:latin typeface="Consolas"/>
                <a:ea typeface="Consolas"/>
                <a:cs typeface="Consolas"/>
                <a:sym typeface="Consolas"/>
              </a:rPr>
              <a:t>Load</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button</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textarea</a:t>
            </a:r>
            <a:r>
              <a:rPr lang="en-GB" sz="850">
                <a:solidFill>
                  <a:schemeClr val="dk1"/>
                </a:solidFill>
                <a:highlight>
                  <a:srgbClr val="FFFFFE"/>
                </a:highlight>
                <a:latin typeface="Consolas"/>
                <a:ea typeface="Consolas"/>
                <a:cs typeface="Consolas"/>
                <a:sym typeface="Consolas"/>
              </a:rPr>
              <a:t> </a:t>
            </a:r>
            <a:r>
              <a:rPr lang="en-GB" sz="850">
                <a:solidFill>
                  <a:srgbClr val="984E9C"/>
                </a:solidFill>
                <a:highlight>
                  <a:srgbClr val="FFFFFE"/>
                </a:highlight>
                <a:latin typeface="Consolas"/>
                <a:ea typeface="Consolas"/>
                <a:cs typeface="Consolas"/>
                <a:sym typeface="Consolas"/>
              </a:rPr>
              <a:t>id</a:t>
            </a:r>
            <a:r>
              <a:rPr lang="en-GB" sz="850">
                <a:solidFill>
                  <a:srgbClr val="1F217D"/>
                </a:solidFill>
                <a:highlight>
                  <a:srgbClr val="FFFFFE"/>
                </a:highlight>
                <a:latin typeface="Consolas"/>
                <a:ea typeface="Consolas"/>
                <a:cs typeface="Consolas"/>
                <a:sym typeface="Consolas"/>
              </a:rPr>
              <a:t>=</a:t>
            </a:r>
            <a:r>
              <a:rPr lang="en-GB" sz="850">
                <a:solidFill>
                  <a:srgbClr val="AC9037"/>
                </a:solidFill>
                <a:highlight>
                  <a:srgbClr val="FFFFFE"/>
                </a:highlight>
                <a:latin typeface="Consolas"/>
                <a:ea typeface="Consolas"/>
                <a:cs typeface="Consolas"/>
                <a:sym typeface="Consolas"/>
              </a:rPr>
              <a:t>"output"</a:t>
            </a:r>
            <a:r>
              <a:rPr lang="en-GB" sz="850">
                <a:solidFill>
                  <a:schemeClr val="dk1"/>
                </a:solidFill>
                <a:highlight>
                  <a:srgbClr val="FFFFFE"/>
                </a:highlight>
                <a:latin typeface="Consolas"/>
                <a:ea typeface="Consolas"/>
                <a:cs typeface="Consolas"/>
                <a:sym typeface="Consolas"/>
              </a:rPr>
              <a:t> </a:t>
            </a:r>
            <a:r>
              <a:rPr lang="en-GB" sz="850">
                <a:solidFill>
                  <a:srgbClr val="984E9C"/>
                </a:solidFill>
                <a:highlight>
                  <a:srgbClr val="FFFFFE"/>
                </a:highlight>
                <a:latin typeface="Consolas"/>
                <a:ea typeface="Consolas"/>
                <a:cs typeface="Consolas"/>
                <a:sym typeface="Consolas"/>
              </a:rPr>
              <a:t>rows</a:t>
            </a:r>
            <a:r>
              <a:rPr lang="en-GB" sz="850">
                <a:solidFill>
                  <a:srgbClr val="1F217D"/>
                </a:solidFill>
                <a:highlight>
                  <a:srgbClr val="FFFFFE"/>
                </a:highlight>
                <a:latin typeface="Consolas"/>
                <a:ea typeface="Consolas"/>
                <a:cs typeface="Consolas"/>
                <a:sym typeface="Consolas"/>
              </a:rPr>
              <a:t>=</a:t>
            </a:r>
            <a:r>
              <a:rPr lang="en-GB" sz="850">
                <a:solidFill>
                  <a:srgbClr val="AC9037"/>
                </a:solidFill>
                <a:highlight>
                  <a:srgbClr val="FFFFFE"/>
                </a:highlight>
                <a:latin typeface="Consolas"/>
                <a:ea typeface="Consolas"/>
                <a:cs typeface="Consolas"/>
                <a:sym typeface="Consolas"/>
              </a:rPr>
              <a:t>"5"</a:t>
            </a:r>
            <a:r>
              <a:rPr lang="en-GB" sz="850">
                <a:solidFill>
                  <a:srgbClr val="1F217D"/>
                </a:solidFill>
                <a:highlight>
                  <a:srgbClr val="FFFFFE"/>
                </a:highlight>
                <a:latin typeface="Consolas"/>
                <a:ea typeface="Consolas"/>
                <a:cs typeface="Consolas"/>
                <a:sym typeface="Consolas"/>
              </a:rPr>
              <a:t>&gt;&lt;/</a:t>
            </a:r>
            <a:r>
              <a:rPr lang="en-GB" sz="850">
                <a:solidFill>
                  <a:srgbClr val="4D7FE2"/>
                </a:solidFill>
                <a:highlight>
                  <a:srgbClr val="FFFFFE"/>
                </a:highlight>
                <a:latin typeface="Consolas"/>
                <a:ea typeface="Consolas"/>
                <a:cs typeface="Consolas"/>
                <a:sym typeface="Consolas"/>
              </a:rPr>
              <a:t>textarea</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script</a:t>
            </a:r>
            <a:r>
              <a:rPr lang="en-GB" sz="850">
                <a:solidFill>
                  <a:schemeClr val="dk1"/>
                </a:solidFill>
                <a:highlight>
                  <a:srgbClr val="FFFFFE"/>
                </a:highlight>
                <a:latin typeface="Consolas"/>
                <a:ea typeface="Consolas"/>
                <a:cs typeface="Consolas"/>
                <a:sym typeface="Consolas"/>
              </a:rPr>
              <a:t> </a:t>
            </a:r>
            <a:r>
              <a:rPr lang="en-GB" sz="850">
                <a:solidFill>
                  <a:srgbClr val="984E9C"/>
                </a:solidFill>
                <a:highlight>
                  <a:srgbClr val="FFFFFE"/>
                </a:highlight>
                <a:latin typeface="Consolas"/>
                <a:ea typeface="Consolas"/>
                <a:cs typeface="Consolas"/>
                <a:sym typeface="Consolas"/>
              </a:rPr>
              <a:t>src</a:t>
            </a:r>
            <a:r>
              <a:rPr lang="en-GB" sz="850">
                <a:solidFill>
                  <a:srgbClr val="1F217D"/>
                </a:solidFill>
                <a:highlight>
                  <a:srgbClr val="FFFFFE"/>
                </a:highlight>
                <a:latin typeface="Consolas"/>
                <a:ea typeface="Consolas"/>
                <a:cs typeface="Consolas"/>
                <a:sym typeface="Consolas"/>
              </a:rPr>
              <a:t>=</a:t>
            </a:r>
            <a:r>
              <a:rPr lang="en-GB" sz="850">
                <a:solidFill>
                  <a:srgbClr val="AC9037"/>
                </a:solidFill>
                <a:highlight>
                  <a:srgbClr val="FFFFFE"/>
                </a:highlight>
                <a:latin typeface="Consolas"/>
                <a:ea typeface="Consolas"/>
                <a:cs typeface="Consolas"/>
                <a:sym typeface="Consolas"/>
              </a:rPr>
              <a:t>"https://cdnjs.cloudflare.com/ajax/libs/axios/0.20.0/axios.min.js"</a:t>
            </a:r>
            <a:r>
              <a:rPr lang="en-GB" sz="850">
                <a:solidFill>
                  <a:srgbClr val="1F217D"/>
                </a:solidFill>
                <a:highlight>
                  <a:srgbClr val="FFFFFE"/>
                </a:highlight>
                <a:latin typeface="Consolas"/>
                <a:ea typeface="Consolas"/>
                <a:cs typeface="Consolas"/>
                <a:sym typeface="Consolas"/>
              </a:rPr>
              <a:t>&gt;&lt;/</a:t>
            </a:r>
            <a:r>
              <a:rPr lang="en-GB" sz="850">
                <a:solidFill>
                  <a:srgbClr val="4D7FE2"/>
                </a:solidFill>
                <a:highlight>
                  <a:srgbClr val="FFFFFE"/>
                </a:highlight>
                <a:latin typeface="Consolas"/>
                <a:ea typeface="Consolas"/>
                <a:cs typeface="Consolas"/>
                <a:sym typeface="Consolas"/>
              </a:rPr>
              <a:t>script</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rgbClr val="1F217D"/>
                </a:solidFill>
                <a:highlight>
                  <a:srgbClr val="FFFFFE"/>
                </a:highlight>
                <a:latin typeface="Consolas"/>
                <a:ea typeface="Consolas"/>
                <a:cs typeface="Consolas"/>
                <a:sym typeface="Consolas"/>
              </a:rPr>
              <a:t>   &lt;</a:t>
            </a:r>
            <a:r>
              <a:rPr lang="en-GB" sz="850">
                <a:solidFill>
                  <a:srgbClr val="4D7FE2"/>
                </a:solidFill>
                <a:highlight>
                  <a:srgbClr val="FFFFFE"/>
                </a:highlight>
                <a:latin typeface="Consolas"/>
                <a:ea typeface="Consolas"/>
                <a:cs typeface="Consolas"/>
                <a:sym typeface="Consolas"/>
              </a:rPr>
              <a:t>script</a:t>
            </a:r>
            <a:r>
              <a:rPr lang="en-GB" sz="850">
                <a:solidFill>
                  <a:schemeClr val="dk1"/>
                </a:solidFill>
                <a:highlight>
                  <a:srgbClr val="FFFFFE"/>
                </a:highlight>
                <a:latin typeface="Consolas"/>
                <a:ea typeface="Consolas"/>
                <a:cs typeface="Consolas"/>
                <a:sym typeface="Consolas"/>
              </a:rPr>
              <a:t> </a:t>
            </a:r>
            <a:r>
              <a:rPr lang="en-GB" sz="850">
                <a:solidFill>
                  <a:srgbClr val="984E9C"/>
                </a:solidFill>
                <a:highlight>
                  <a:srgbClr val="FFFFFE"/>
                </a:highlight>
                <a:latin typeface="Consolas"/>
                <a:ea typeface="Consolas"/>
                <a:cs typeface="Consolas"/>
                <a:sym typeface="Consolas"/>
              </a:rPr>
              <a:t>src</a:t>
            </a:r>
            <a:r>
              <a:rPr lang="en-GB" sz="850">
                <a:solidFill>
                  <a:srgbClr val="1F217D"/>
                </a:solidFill>
                <a:highlight>
                  <a:srgbClr val="FFFFFE"/>
                </a:highlight>
                <a:latin typeface="Consolas"/>
                <a:ea typeface="Consolas"/>
                <a:cs typeface="Consolas"/>
                <a:sym typeface="Consolas"/>
              </a:rPr>
              <a:t>=</a:t>
            </a:r>
            <a:r>
              <a:rPr lang="en-GB" sz="850">
                <a:solidFill>
                  <a:srgbClr val="AC9037"/>
                </a:solidFill>
                <a:highlight>
                  <a:srgbClr val="FFFFFE"/>
                </a:highlight>
                <a:latin typeface="Consolas"/>
                <a:ea typeface="Consolas"/>
                <a:cs typeface="Consolas"/>
                <a:sym typeface="Consolas"/>
              </a:rPr>
              <a:t>"script.js"</a:t>
            </a:r>
            <a:r>
              <a:rPr lang="en-GB" sz="850">
                <a:solidFill>
                  <a:srgbClr val="1F217D"/>
                </a:solidFill>
                <a:highlight>
                  <a:srgbClr val="FFFFFE"/>
                </a:highlight>
                <a:latin typeface="Consolas"/>
                <a:ea typeface="Consolas"/>
                <a:cs typeface="Consolas"/>
                <a:sym typeface="Consolas"/>
              </a:rPr>
              <a:t>&gt;&lt;/</a:t>
            </a:r>
            <a:r>
              <a:rPr lang="en-GB" sz="850">
                <a:solidFill>
                  <a:srgbClr val="4D7FE2"/>
                </a:solidFill>
                <a:highlight>
                  <a:srgbClr val="FFFFFE"/>
                </a:highlight>
                <a:latin typeface="Consolas"/>
                <a:ea typeface="Consolas"/>
                <a:cs typeface="Consolas"/>
                <a:sym typeface="Consolas"/>
              </a:rPr>
              <a:t>script</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chemeClr val="dk1"/>
                </a:solidFill>
                <a:highlight>
                  <a:srgbClr val="FFFFFE"/>
                </a:highlight>
                <a:latin typeface="Consolas"/>
                <a:ea typeface="Consolas"/>
                <a:cs typeface="Consolas"/>
                <a:sym typeface="Consolas"/>
              </a:rPr>
              <a:t> </a:t>
            </a: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body</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850">
                <a:solidFill>
                  <a:srgbClr val="1F217D"/>
                </a:solidFill>
                <a:highlight>
                  <a:srgbClr val="FFFFFE"/>
                </a:highlight>
                <a:latin typeface="Consolas"/>
                <a:ea typeface="Consolas"/>
                <a:cs typeface="Consolas"/>
                <a:sym typeface="Consolas"/>
              </a:rPr>
              <a:t>&lt;/</a:t>
            </a:r>
            <a:r>
              <a:rPr lang="en-GB" sz="850">
                <a:solidFill>
                  <a:srgbClr val="4D7FE2"/>
                </a:solidFill>
                <a:highlight>
                  <a:srgbClr val="FFFFFE"/>
                </a:highlight>
                <a:latin typeface="Consolas"/>
                <a:ea typeface="Consolas"/>
                <a:cs typeface="Consolas"/>
                <a:sym typeface="Consolas"/>
              </a:rPr>
              <a:t>html</a:t>
            </a:r>
            <a:r>
              <a:rPr lang="en-GB" sz="850">
                <a:solidFill>
                  <a:srgbClr val="1F217D"/>
                </a:solidFill>
                <a:highlight>
                  <a:srgbClr val="FFFFFE"/>
                </a:highlight>
                <a:latin typeface="Consolas"/>
                <a:ea typeface="Consolas"/>
                <a:cs typeface="Consolas"/>
                <a:sym typeface="Consolas"/>
              </a:rPr>
              <a:t>&gt;</a:t>
            </a:r>
            <a:endParaRPr sz="850">
              <a:solidFill>
                <a:srgbClr val="1F217D"/>
              </a:solidFill>
              <a:highlight>
                <a:srgbClr val="FFFFFE"/>
              </a:highlight>
              <a:latin typeface="Consolas"/>
              <a:ea typeface="Consolas"/>
              <a:cs typeface="Consolas"/>
              <a:sym typeface="Consolas"/>
            </a:endParaRPr>
          </a:p>
        </p:txBody>
      </p:sp>
      <p:sp>
        <p:nvSpPr>
          <p:cNvPr id="500" name="Google Shape;500;p53"/>
          <p:cNvSpPr txBox="1"/>
          <p:nvPr/>
        </p:nvSpPr>
        <p:spPr>
          <a:xfrm>
            <a:off x="4536650" y="1071750"/>
            <a:ext cx="3725100" cy="23325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document.querySelector("#load").addEventListener('click',</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async function(){</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00"/>
                </a:highlight>
                <a:latin typeface="Consolas"/>
                <a:ea typeface="Consolas"/>
                <a:cs typeface="Consolas"/>
                <a:sym typeface="Consolas"/>
              </a:rPr>
              <a:t> let loader1 = axios.get('data.json');</a:t>
            </a:r>
            <a:endParaRPr sz="650">
              <a:solidFill>
                <a:schemeClr val="dk1"/>
              </a:solidFill>
              <a:highlight>
                <a:srgbClr val="FFFF00"/>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00"/>
                </a:highlight>
                <a:latin typeface="Consolas"/>
                <a:ea typeface="Consolas"/>
                <a:cs typeface="Consolas"/>
                <a:sym typeface="Consolas"/>
              </a:rPr>
              <a:t> let loader2 = axios.get('data1.json');</a:t>
            </a:r>
            <a:endParaRPr sz="650">
              <a:solidFill>
                <a:schemeClr val="dk1"/>
              </a:solidFill>
              <a:highlight>
                <a:srgbClr val="FFFF00"/>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00"/>
                </a:highlight>
                <a:latin typeface="Consolas"/>
                <a:ea typeface="Consolas"/>
                <a:cs typeface="Consolas"/>
                <a:sym typeface="Consolas"/>
              </a:rPr>
              <a:t> let loader3 = axios.get('data2.json');</a:t>
            </a:r>
            <a:endParaRPr sz="650">
              <a:solidFill>
                <a:schemeClr val="dk1"/>
              </a:solidFill>
              <a:highlight>
                <a:srgbClr val="FFFF00"/>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let response = await loader1;</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document.querySelector('#output').innerHTML += response.data.message + "\n";</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response = await loader2;</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document.querySelector('#output').innerHTML += response.data.message + "\n";</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response = await loader3;</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document.querySelector("#output").innerHTML += response.data.message +"\n";</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a:t>
            </a:r>
            <a:endParaRPr sz="650">
              <a:solidFill>
                <a:schemeClr val="dk1"/>
              </a:solidFill>
              <a:highlight>
                <a:srgbClr val="FFFFFE"/>
              </a:highlight>
              <a:latin typeface="Consolas"/>
              <a:ea typeface="Consolas"/>
              <a:cs typeface="Consolas"/>
              <a:sym typeface="Consolas"/>
            </a:endParaRPr>
          </a:p>
        </p:txBody>
      </p:sp>
      <p:sp>
        <p:nvSpPr>
          <p:cNvPr id="501" name="Google Shape;501;p53"/>
          <p:cNvSpPr txBox="1"/>
          <p:nvPr/>
        </p:nvSpPr>
        <p:spPr>
          <a:xfrm>
            <a:off x="7326725" y="1235925"/>
            <a:ext cx="1576200" cy="540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t>Launch three </a:t>
            </a:r>
            <a:r>
              <a:rPr i="1" lang="en-GB" sz="900"/>
              <a:t>axios </a:t>
            </a:r>
            <a:r>
              <a:rPr lang="en-GB" sz="900"/>
              <a:t>requests without waiting for the previous one to end</a:t>
            </a:r>
            <a:endParaRPr sz="900"/>
          </a:p>
        </p:txBody>
      </p:sp>
      <p:cxnSp>
        <p:nvCxnSpPr>
          <p:cNvPr id="502" name="Google Shape;502;p53"/>
          <p:cNvCxnSpPr>
            <a:stCxn id="501" idx="1"/>
          </p:cNvCxnSpPr>
          <p:nvPr/>
        </p:nvCxnSpPr>
        <p:spPr>
          <a:xfrm rot="10800000">
            <a:off x="6431225" y="1472775"/>
            <a:ext cx="895500" cy="33300"/>
          </a:xfrm>
          <a:prstGeom prst="straightConnector1">
            <a:avLst/>
          </a:prstGeom>
          <a:noFill/>
          <a:ln cap="flat" cmpd="sng" w="9525">
            <a:solidFill>
              <a:schemeClr val="dk2"/>
            </a:solidFill>
            <a:prstDash val="solid"/>
            <a:round/>
            <a:headEnd len="med" w="med" type="none"/>
            <a:tailEnd len="med" w="med" type="triangle"/>
          </a:ln>
        </p:spPr>
      </p:cxnSp>
      <p:cxnSp>
        <p:nvCxnSpPr>
          <p:cNvPr id="503" name="Google Shape;503;p53"/>
          <p:cNvCxnSpPr>
            <a:stCxn id="501" idx="1"/>
          </p:cNvCxnSpPr>
          <p:nvPr/>
        </p:nvCxnSpPr>
        <p:spPr>
          <a:xfrm flipH="1">
            <a:off x="6468125" y="1506075"/>
            <a:ext cx="858600" cy="1074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53"/>
          <p:cNvCxnSpPr>
            <a:stCxn id="501" idx="1"/>
          </p:cNvCxnSpPr>
          <p:nvPr/>
        </p:nvCxnSpPr>
        <p:spPr>
          <a:xfrm flipH="1">
            <a:off x="6505325" y="1506075"/>
            <a:ext cx="821400" cy="240600"/>
          </a:xfrm>
          <a:prstGeom prst="straightConnector1">
            <a:avLst/>
          </a:prstGeom>
          <a:noFill/>
          <a:ln cap="flat" cmpd="sng" w="9525">
            <a:solidFill>
              <a:schemeClr val="dk2"/>
            </a:solidFill>
            <a:prstDash val="solid"/>
            <a:round/>
            <a:headEnd len="med" w="med" type="none"/>
            <a:tailEnd len="med" w="med" type="triangle"/>
          </a:ln>
        </p:spPr>
      </p:cxnSp>
      <p:sp>
        <p:nvSpPr>
          <p:cNvPr id="505" name="Google Shape;505;p53"/>
          <p:cNvSpPr txBox="1"/>
          <p:nvPr/>
        </p:nvSpPr>
        <p:spPr>
          <a:xfrm>
            <a:off x="4447625" y="4436850"/>
            <a:ext cx="44529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3"/>
              </a:rPr>
              <a:t>https://replit.com/@immalcolm/simple-axios</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https://github.com/axios/axios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506" name="Google Shape;506;p5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507" name="Google Shape;507;p53"/>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508" name="Google Shape;508;p5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Case 1: Complete in Order </a:t>
            </a:r>
            <a:endParaRPr/>
          </a:p>
        </p:txBody>
      </p:sp>
      <p:sp>
        <p:nvSpPr>
          <p:cNvPr id="514" name="Google Shape;514;p54"/>
          <p:cNvSpPr txBox="1"/>
          <p:nvPr/>
        </p:nvSpPr>
        <p:spPr>
          <a:xfrm>
            <a:off x="599450" y="2348775"/>
            <a:ext cx="1073100" cy="347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1</a:t>
            </a:r>
            <a:endParaRPr/>
          </a:p>
        </p:txBody>
      </p:sp>
      <p:sp>
        <p:nvSpPr>
          <p:cNvPr id="515" name="Google Shape;515;p54"/>
          <p:cNvSpPr txBox="1"/>
          <p:nvPr/>
        </p:nvSpPr>
        <p:spPr>
          <a:xfrm>
            <a:off x="599450" y="2974825"/>
            <a:ext cx="1073100" cy="347700"/>
          </a:xfrm>
          <a:prstGeom prst="rect">
            <a:avLst/>
          </a:prstGeom>
          <a:solidFill>
            <a:srgbClr val="A4C2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2</a:t>
            </a:r>
            <a:endParaRPr/>
          </a:p>
        </p:txBody>
      </p:sp>
      <p:sp>
        <p:nvSpPr>
          <p:cNvPr id="516" name="Google Shape;516;p54"/>
          <p:cNvSpPr txBox="1"/>
          <p:nvPr/>
        </p:nvSpPr>
        <p:spPr>
          <a:xfrm>
            <a:off x="599450" y="3600875"/>
            <a:ext cx="1073100" cy="347700"/>
          </a:xfrm>
          <a:prstGeom prst="rect">
            <a:avLst/>
          </a:prstGeom>
          <a:solidFill>
            <a:srgbClr val="76A5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3</a:t>
            </a:r>
            <a:endParaRPr/>
          </a:p>
        </p:txBody>
      </p:sp>
      <p:cxnSp>
        <p:nvCxnSpPr>
          <p:cNvPr id="517" name="Google Shape;517;p54"/>
          <p:cNvCxnSpPr>
            <a:stCxn id="514" idx="3"/>
          </p:cNvCxnSpPr>
          <p:nvPr/>
        </p:nvCxnSpPr>
        <p:spPr>
          <a:xfrm>
            <a:off x="1672550" y="2522625"/>
            <a:ext cx="1147200" cy="0"/>
          </a:xfrm>
          <a:prstGeom prst="straightConnector1">
            <a:avLst/>
          </a:prstGeom>
          <a:noFill/>
          <a:ln cap="flat" cmpd="sng" w="28575">
            <a:solidFill>
              <a:srgbClr val="FF0000"/>
            </a:solidFill>
            <a:prstDash val="solid"/>
            <a:round/>
            <a:headEnd len="med" w="med" type="none"/>
            <a:tailEnd len="med" w="med" type="none"/>
          </a:ln>
        </p:spPr>
      </p:cxnSp>
      <p:cxnSp>
        <p:nvCxnSpPr>
          <p:cNvPr id="518" name="Google Shape;518;p54"/>
          <p:cNvCxnSpPr/>
          <p:nvPr/>
        </p:nvCxnSpPr>
        <p:spPr>
          <a:xfrm>
            <a:off x="2819750" y="1841075"/>
            <a:ext cx="0" cy="2472000"/>
          </a:xfrm>
          <a:prstGeom prst="straightConnector1">
            <a:avLst/>
          </a:prstGeom>
          <a:noFill/>
          <a:ln cap="flat" cmpd="sng" w="9525">
            <a:solidFill>
              <a:schemeClr val="dk2"/>
            </a:solidFill>
            <a:prstDash val="dot"/>
            <a:round/>
            <a:headEnd len="med" w="med" type="none"/>
            <a:tailEnd len="med" w="med" type="none"/>
          </a:ln>
        </p:spPr>
      </p:cxnSp>
      <p:cxnSp>
        <p:nvCxnSpPr>
          <p:cNvPr id="519" name="Google Shape;519;p54"/>
          <p:cNvCxnSpPr/>
          <p:nvPr/>
        </p:nvCxnSpPr>
        <p:spPr>
          <a:xfrm>
            <a:off x="2434850" y="1889925"/>
            <a:ext cx="362700" cy="0"/>
          </a:xfrm>
          <a:prstGeom prst="straightConnector1">
            <a:avLst/>
          </a:prstGeom>
          <a:noFill/>
          <a:ln cap="flat" cmpd="sng" w="28575">
            <a:solidFill>
              <a:srgbClr val="FF0000"/>
            </a:solidFill>
            <a:prstDash val="dot"/>
            <a:round/>
            <a:headEnd len="med" w="med" type="none"/>
            <a:tailEnd len="med" w="med" type="none"/>
          </a:ln>
        </p:spPr>
      </p:cxnSp>
      <p:cxnSp>
        <p:nvCxnSpPr>
          <p:cNvPr id="520" name="Google Shape;520;p54"/>
          <p:cNvCxnSpPr>
            <a:stCxn id="515" idx="3"/>
          </p:cNvCxnSpPr>
          <p:nvPr/>
        </p:nvCxnSpPr>
        <p:spPr>
          <a:xfrm flipH="1" rot="10800000">
            <a:off x="1672550" y="3145375"/>
            <a:ext cx="2005800" cy="3300"/>
          </a:xfrm>
          <a:prstGeom prst="straightConnector1">
            <a:avLst/>
          </a:prstGeom>
          <a:noFill/>
          <a:ln cap="flat" cmpd="sng" w="28575">
            <a:solidFill>
              <a:srgbClr val="FF0000"/>
            </a:solidFill>
            <a:prstDash val="solid"/>
            <a:round/>
            <a:headEnd len="med" w="med" type="none"/>
            <a:tailEnd len="med" w="med" type="none"/>
          </a:ln>
        </p:spPr>
      </p:cxnSp>
      <p:cxnSp>
        <p:nvCxnSpPr>
          <p:cNvPr id="521" name="Google Shape;521;p54"/>
          <p:cNvCxnSpPr>
            <a:stCxn id="516" idx="3"/>
          </p:cNvCxnSpPr>
          <p:nvPr/>
        </p:nvCxnSpPr>
        <p:spPr>
          <a:xfrm>
            <a:off x="1672550" y="3774725"/>
            <a:ext cx="1976100" cy="7200"/>
          </a:xfrm>
          <a:prstGeom prst="straightConnector1">
            <a:avLst/>
          </a:prstGeom>
          <a:noFill/>
          <a:ln cap="flat" cmpd="sng" w="28575">
            <a:solidFill>
              <a:srgbClr val="FF0000"/>
            </a:solidFill>
            <a:prstDash val="solid"/>
            <a:round/>
            <a:headEnd len="med" w="med" type="none"/>
            <a:tailEnd len="med" w="med" type="none"/>
          </a:ln>
        </p:spPr>
      </p:cxnSp>
      <p:cxnSp>
        <p:nvCxnSpPr>
          <p:cNvPr id="522" name="Google Shape;522;p54"/>
          <p:cNvCxnSpPr/>
          <p:nvPr/>
        </p:nvCxnSpPr>
        <p:spPr>
          <a:xfrm>
            <a:off x="3752250" y="3778325"/>
            <a:ext cx="340500" cy="0"/>
          </a:xfrm>
          <a:prstGeom prst="straightConnector1">
            <a:avLst/>
          </a:prstGeom>
          <a:noFill/>
          <a:ln cap="flat" cmpd="sng" w="28575">
            <a:solidFill>
              <a:srgbClr val="FF0000"/>
            </a:solidFill>
            <a:prstDash val="dot"/>
            <a:round/>
            <a:headEnd len="med" w="med" type="none"/>
            <a:tailEnd len="med" w="med" type="none"/>
          </a:ln>
        </p:spPr>
      </p:cxnSp>
      <p:cxnSp>
        <p:nvCxnSpPr>
          <p:cNvPr id="523" name="Google Shape;523;p54"/>
          <p:cNvCxnSpPr/>
          <p:nvPr/>
        </p:nvCxnSpPr>
        <p:spPr>
          <a:xfrm>
            <a:off x="3678275" y="1836475"/>
            <a:ext cx="0" cy="2472000"/>
          </a:xfrm>
          <a:prstGeom prst="straightConnector1">
            <a:avLst/>
          </a:prstGeom>
          <a:noFill/>
          <a:ln cap="flat" cmpd="sng" w="9525">
            <a:solidFill>
              <a:schemeClr val="dk2"/>
            </a:solidFill>
            <a:prstDash val="dot"/>
            <a:round/>
            <a:headEnd len="med" w="med" type="none"/>
            <a:tailEnd len="med" w="med" type="none"/>
          </a:ln>
        </p:spPr>
      </p:cxnSp>
      <p:sp>
        <p:nvSpPr>
          <p:cNvPr id="524" name="Google Shape;524;p54"/>
          <p:cNvSpPr txBox="1"/>
          <p:nvPr/>
        </p:nvSpPr>
        <p:spPr>
          <a:xfrm>
            <a:off x="2819738" y="2348775"/>
            <a:ext cx="651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sp>
        <p:nvSpPr>
          <p:cNvPr id="525" name="Google Shape;525;p54"/>
          <p:cNvSpPr txBox="1"/>
          <p:nvPr/>
        </p:nvSpPr>
        <p:spPr>
          <a:xfrm>
            <a:off x="599450" y="1722725"/>
            <a:ext cx="1073100" cy="347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getData()</a:t>
            </a:r>
            <a:endParaRPr/>
          </a:p>
        </p:txBody>
      </p:sp>
      <p:cxnSp>
        <p:nvCxnSpPr>
          <p:cNvPr id="526" name="Google Shape;526;p54"/>
          <p:cNvCxnSpPr/>
          <p:nvPr/>
        </p:nvCxnSpPr>
        <p:spPr>
          <a:xfrm>
            <a:off x="1672538" y="1896575"/>
            <a:ext cx="651300" cy="0"/>
          </a:xfrm>
          <a:prstGeom prst="straightConnector1">
            <a:avLst/>
          </a:prstGeom>
          <a:noFill/>
          <a:ln cap="flat" cmpd="sng" w="28575">
            <a:solidFill>
              <a:srgbClr val="FF0000"/>
            </a:solidFill>
            <a:prstDash val="solid"/>
            <a:round/>
            <a:headEnd len="med" w="med" type="none"/>
            <a:tailEnd len="med" w="med" type="none"/>
          </a:ln>
        </p:spPr>
      </p:cxnSp>
      <p:sp>
        <p:nvSpPr>
          <p:cNvPr id="527" name="Google Shape;527;p54"/>
          <p:cNvSpPr txBox="1"/>
          <p:nvPr/>
        </p:nvSpPr>
        <p:spPr>
          <a:xfrm>
            <a:off x="1751772" y="1112300"/>
            <a:ext cx="12063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loader1</a:t>
            </a:r>
            <a:endParaRPr i="1" sz="700"/>
          </a:p>
        </p:txBody>
      </p:sp>
      <p:sp>
        <p:nvSpPr>
          <p:cNvPr id="528" name="Google Shape;528;p54"/>
          <p:cNvSpPr/>
          <p:nvPr/>
        </p:nvSpPr>
        <p:spPr>
          <a:xfrm>
            <a:off x="2323850" y="1841075"/>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54"/>
          <p:cNvCxnSpPr/>
          <p:nvPr/>
        </p:nvCxnSpPr>
        <p:spPr>
          <a:xfrm>
            <a:off x="2391253" y="1391325"/>
            <a:ext cx="0" cy="3849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54"/>
          <p:cNvCxnSpPr>
            <a:endCxn id="531" idx="6"/>
          </p:cNvCxnSpPr>
          <p:nvPr/>
        </p:nvCxnSpPr>
        <p:spPr>
          <a:xfrm>
            <a:off x="2875725" y="1896575"/>
            <a:ext cx="381300" cy="0"/>
          </a:xfrm>
          <a:prstGeom prst="straightConnector1">
            <a:avLst/>
          </a:prstGeom>
          <a:noFill/>
          <a:ln cap="flat" cmpd="sng" w="28575">
            <a:solidFill>
              <a:srgbClr val="FF0000"/>
            </a:solidFill>
            <a:prstDash val="solid"/>
            <a:round/>
            <a:headEnd len="med" w="med" type="none"/>
            <a:tailEnd len="med" w="med" type="none"/>
          </a:ln>
        </p:spPr>
      </p:cxnSp>
      <p:sp>
        <p:nvSpPr>
          <p:cNvPr id="531" name="Google Shape;531;p54"/>
          <p:cNvSpPr/>
          <p:nvPr/>
        </p:nvSpPr>
        <p:spPr>
          <a:xfrm>
            <a:off x="3146025" y="1841075"/>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4"/>
          <p:cNvSpPr txBox="1"/>
          <p:nvPr/>
        </p:nvSpPr>
        <p:spPr>
          <a:xfrm>
            <a:off x="2703447" y="1106171"/>
            <a:ext cx="12063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loader2</a:t>
            </a:r>
            <a:endParaRPr i="1" sz="700"/>
          </a:p>
        </p:txBody>
      </p:sp>
      <p:cxnSp>
        <p:nvCxnSpPr>
          <p:cNvPr id="533" name="Google Shape;533;p54"/>
          <p:cNvCxnSpPr/>
          <p:nvPr/>
        </p:nvCxnSpPr>
        <p:spPr>
          <a:xfrm>
            <a:off x="3201528" y="1391325"/>
            <a:ext cx="0" cy="38490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54"/>
          <p:cNvCxnSpPr/>
          <p:nvPr/>
        </p:nvCxnSpPr>
        <p:spPr>
          <a:xfrm>
            <a:off x="3286300" y="1896575"/>
            <a:ext cx="362700" cy="0"/>
          </a:xfrm>
          <a:prstGeom prst="straightConnector1">
            <a:avLst/>
          </a:prstGeom>
          <a:noFill/>
          <a:ln cap="flat" cmpd="sng" w="28575">
            <a:solidFill>
              <a:srgbClr val="FF0000"/>
            </a:solidFill>
            <a:prstDash val="dot"/>
            <a:round/>
            <a:headEnd len="med" w="med" type="none"/>
            <a:tailEnd len="med" w="med" type="none"/>
          </a:ln>
        </p:spPr>
      </p:cxnSp>
      <p:sp>
        <p:nvSpPr>
          <p:cNvPr id="535" name="Google Shape;535;p54"/>
          <p:cNvSpPr txBox="1"/>
          <p:nvPr/>
        </p:nvSpPr>
        <p:spPr>
          <a:xfrm>
            <a:off x="3678288" y="3004375"/>
            <a:ext cx="651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sp>
        <p:nvSpPr>
          <p:cNvPr id="536" name="Google Shape;536;p54"/>
          <p:cNvSpPr/>
          <p:nvPr/>
        </p:nvSpPr>
        <p:spPr>
          <a:xfrm>
            <a:off x="4022400" y="1834425"/>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4"/>
          <p:cNvSpPr txBox="1"/>
          <p:nvPr/>
        </p:nvSpPr>
        <p:spPr>
          <a:xfrm>
            <a:off x="3785546" y="1112754"/>
            <a:ext cx="8253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loader3</a:t>
            </a:r>
            <a:endParaRPr i="1" sz="700"/>
          </a:p>
        </p:txBody>
      </p:sp>
      <p:cxnSp>
        <p:nvCxnSpPr>
          <p:cNvPr id="538" name="Google Shape;538;p54"/>
          <p:cNvCxnSpPr/>
          <p:nvPr/>
        </p:nvCxnSpPr>
        <p:spPr>
          <a:xfrm flipH="1">
            <a:off x="4077900" y="1364722"/>
            <a:ext cx="3600" cy="44010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54"/>
          <p:cNvCxnSpPr/>
          <p:nvPr/>
        </p:nvCxnSpPr>
        <p:spPr>
          <a:xfrm>
            <a:off x="3660900" y="1889925"/>
            <a:ext cx="381300" cy="0"/>
          </a:xfrm>
          <a:prstGeom prst="straightConnector1">
            <a:avLst/>
          </a:prstGeom>
          <a:noFill/>
          <a:ln cap="flat" cmpd="sng" w="28575">
            <a:solidFill>
              <a:srgbClr val="FF0000"/>
            </a:solidFill>
            <a:prstDash val="solid"/>
            <a:round/>
            <a:headEnd len="med" w="med" type="none"/>
            <a:tailEnd len="med" w="med" type="none"/>
          </a:ln>
        </p:spPr>
      </p:cxnSp>
      <p:cxnSp>
        <p:nvCxnSpPr>
          <p:cNvPr id="540" name="Google Shape;540;p54"/>
          <p:cNvCxnSpPr/>
          <p:nvPr/>
        </p:nvCxnSpPr>
        <p:spPr>
          <a:xfrm>
            <a:off x="4079700" y="2011075"/>
            <a:ext cx="0" cy="2472000"/>
          </a:xfrm>
          <a:prstGeom prst="straightConnector1">
            <a:avLst/>
          </a:prstGeom>
          <a:noFill/>
          <a:ln cap="flat" cmpd="sng" w="9525">
            <a:solidFill>
              <a:schemeClr val="dk2"/>
            </a:solidFill>
            <a:prstDash val="dot"/>
            <a:round/>
            <a:headEnd len="med" w="med" type="none"/>
            <a:tailEnd len="med" w="med" type="none"/>
          </a:ln>
        </p:spPr>
      </p:cxnSp>
      <p:sp>
        <p:nvSpPr>
          <p:cNvPr id="541" name="Google Shape;541;p54"/>
          <p:cNvSpPr txBox="1"/>
          <p:nvPr/>
        </p:nvSpPr>
        <p:spPr>
          <a:xfrm>
            <a:off x="4079694" y="3630425"/>
            <a:ext cx="340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cxnSp>
        <p:nvCxnSpPr>
          <p:cNvPr id="542" name="Google Shape;542;p54"/>
          <p:cNvCxnSpPr/>
          <p:nvPr/>
        </p:nvCxnSpPr>
        <p:spPr>
          <a:xfrm>
            <a:off x="2379544" y="1917275"/>
            <a:ext cx="0" cy="2472000"/>
          </a:xfrm>
          <a:prstGeom prst="straightConnector1">
            <a:avLst/>
          </a:prstGeom>
          <a:noFill/>
          <a:ln cap="flat" cmpd="sng" w="9525">
            <a:solidFill>
              <a:schemeClr val="dk2"/>
            </a:solidFill>
            <a:prstDash val="dot"/>
            <a:round/>
            <a:headEnd len="med" w="med" type="none"/>
            <a:tailEnd len="med" w="med" type="none"/>
          </a:ln>
        </p:spPr>
      </p:cxnSp>
      <p:cxnSp>
        <p:nvCxnSpPr>
          <p:cNvPr id="543" name="Google Shape;543;p54"/>
          <p:cNvCxnSpPr/>
          <p:nvPr/>
        </p:nvCxnSpPr>
        <p:spPr>
          <a:xfrm>
            <a:off x="3200750" y="1956471"/>
            <a:ext cx="0" cy="2472000"/>
          </a:xfrm>
          <a:prstGeom prst="straightConnector1">
            <a:avLst/>
          </a:prstGeom>
          <a:noFill/>
          <a:ln cap="flat" cmpd="sng" w="9525">
            <a:solidFill>
              <a:schemeClr val="dk2"/>
            </a:solidFill>
            <a:prstDash val="dot"/>
            <a:round/>
            <a:headEnd len="med" w="med" type="none"/>
            <a:tailEnd len="med" w="med" type="none"/>
          </a:ln>
        </p:spPr>
      </p:cxnSp>
      <p:cxnSp>
        <p:nvCxnSpPr>
          <p:cNvPr id="544" name="Google Shape;544;p54"/>
          <p:cNvCxnSpPr/>
          <p:nvPr/>
        </p:nvCxnSpPr>
        <p:spPr>
          <a:xfrm>
            <a:off x="4133400" y="1881774"/>
            <a:ext cx="381300" cy="0"/>
          </a:xfrm>
          <a:prstGeom prst="straightConnector1">
            <a:avLst/>
          </a:prstGeom>
          <a:noFill/>
          <a:ln cap="flat" cmpd="sng" w="28575">
            <a:solidFill>
              <a:srgbClr val="FF0000"/>
            </a:solidFill>
            <a:prstDash val="solid"/>
            <a:round/>
            <a:headEnd len="med" w="med" type="none"/>
            <a:tailEnd len="med" w="med" type="none"/>
          </a:ln>
        </p:spPr>
      </p:cxnSp>
      <p:sp>
        <p:nvSpPr>
          <p:cNvPr id="545" name="Google Shape;545;p54"/>
          <p:cNvSpPr txBox="1"/>
          <p:nvPr/>
        </p:nvSpPr>
        <p:spPr>
          <a:xfrm>
            <a:off x="4977000" y="2145225"/>
            <a:ext cx="1809300" cy="492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latin typeface="Consolas"/>
                <a:ea typeface="Consolas"/>
                <a:cs typeface="Consolas"/>
                <a:sym typeface="Consolas"/>
              </a:rPr>
              <a:t>getData() </a:t>
            </a:r>
            <a:r>
              <a:rPr i="1" lang="en-GB" sz="1200"/>
              <a:t>will wait till loader2 is done.</a:t>
            </a:r>
            <a:endParaRPr sz="1200"/>
          </a:p>
        </p:txBody>
      </p:sp>
      <p:cxnSp>
        <p:nvCxnSpPr>
          <p:cNvPr id="546" name="Google Shape;546;p54"/>
          <p:cNvCxnSpPr>
            <a:stCxn id="545" idx="1"/>
          </p:cNvCxnSpPr>
          <p:nvPr/>
        </p:nvCxnSpPr>
        <p:spPr>
          <a:xfrm rot="10800000">
            <a:off x="3507900" y="1990875"/>
            <a:ext cx="1469100" cy="400500"/>
          </a:xfrm>
          <a:prstGeom prst="straightConnector1">
            <a:avLst/>
          </a:prstGeom>
          <a:noFill/>
          <a:ln cap="flat" cmpd="sng" w="9525">
            <a:solidFill>
              <a:schemeClr val="dk2"/>
            </a:solidFill>
            <a:prstDash val="solid"/>
            <a:round/>
            <a:headEnd len="med" w="med" type="none"/>
            <a:tailEnd len="med" w="med" type="triangle"/>
          </a:ln>
        </p:spPr>
      </p:cxnSp>
      <p:sp>
        <p:nvSpPr>
          <p:cNvPr id="547" name="Google Shape;547;p54"/>
          <p:cNvSpPr txBox="1"/>
          <p:nvPr/>
        </p:nvSpPr>
        <p:spPr>
          <a:xfrm>
            <a:off x="4329600" y="4308475"/>
            <a:ext cx="1938900" cy="6870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latin typeface="Consolas"/>
                <a:ea typeface="Consolas"/>
                <a:cs typeface="Consolas"/>
                <a:sym typeface="Consolas"/>
              </a:rPr>
              <a:t>loader3 is already completed at this point.</a:t>
            </a:r>
            <a:endParaRPr sz="1200"/>
          </a:p>
        </p:txBody>
      </p:sp>
      <p:cxnSp>
        <p:nvCxnSpPr>
          <p:cNvPr id="548" name="Google Shape;548;p54"/>
          <p:cNvCxnSpPr>
            <a:stCxn id="547" idx="0"/>
          </p:cNvCxnSpPr>
          <p:nvPr/>
        </p:nvCxnSpPr>
        <p:spPr>
          <a:xfrm rot="10800000">
            <a:off x="3678150" y="3843175"/>
            <a:ext cx="1620900" cy="465300"/>
          </a:xfrm>
          <a:prstGeom prst="straightConnector1">
            <a:avLst/>
          </a:prstGeom>
          <a:noFill/>
          <a:ln cap="flat" cmpd="sng" w="9525">
            <a:solidFill>
              <a:schemeClr val="dk2"/>
            </a:solidFill>
            <a:prstDash val="solid"/>
            <a:round/>
            <a:headEnd len="med" w="med" type="none"/>
            <a:tailEnd len="med" w="med" type="triangle"/>
          </a:ln>
        </p:spPr>
      </p:cxnSp>
      <p:sp>
        <p:nvSpPr>
          <p:cNvPr id="549" name="Google Shape;549;p54"/>
          <p:cNvSpPr txBox="1"/>
          <p:nvPr/>
        </p:nvSpPr>
        <p:spPr>
          <a:xfrm>
            <a:off x="6106300" y="1055300"/>
            <a:ext cx="1849500" cy="6675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latin typeface="Consolas"/>
                <a:ea typeface="Consolas"/>
                <a:cs typeface="Consolas"/>
                <a:sym typeface="Consolas"/>
              </a:rPr>
              <a:t>No need to wait since loader3 is already done</a:t>
            </a:r>
            <a:endParaRPr sz="1200"/>
          </a:p>
        </p:txBody>
      </p:sp>
      <p:cxnSp>
        <p:nvCxnSpPr>
          <p:cNvPr id="550" name="Google Shape;550;p54"/>
          <p:cNvCxnSpPr/>
          <p:nvPr/>
        </p:nvCxnSpPr>
        <p:spPr>
          <a:xfrm flipH="1">
            <a:off x="4174000" y="1418225"/>
            <a:ext cx="1932300" cy="306300"/>
          </a:xfrm>
          <a:prstGeom prst="straightConnector1">
            <a:avLst/>
          </a:prstGeom>
          <a:noFill/>
          <a:ln cap="flat" cmpd="sng" w="9525">
            <a:solidFill>
              <a:schemeClr val="dk2"/>
            </a:solidFill>
            <a:prstDash val="solid"/>
            <a:round/>
            <a:headEnd len="med" w="med" type="none"/>
            <a:tailEnd len="med" w="med" type="triangle"/>
          </a:ln>
        </p:spPr>
      </p:cxnSp>
      <p:sp>
        <p:nvSpPr>
          <p:cNvPr id="551" name="Google Shape;551;p54"/>
          <p:cNvSpPr txBox="1"/>
          <p:nvPr/>
        </p:nvSpPr>
        <p:spPr>
          <a:xfrm>
            <a:off x="4447625" y="4436850"/>
            <a:ext cx="44529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3"/>
              </a:rPr>
              <a:t>https://replit.com/@immalcolm/simple-axios</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https://github.com/axios/axios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552" name="Google Shape;552;p5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553" name="Google Shape;553;p54"/>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554" name="Google Shape;554;p5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Case 2: Reverse Order </a:t>
            </a:r>
            <a:endParaRPr/>
          </a:p>
        </p:txBody>
      </p:sp>
      <p:sp>
        <p:nvSpPr>
          <p:cNvPr id="560" name="Google Shape;560;p55"/>
          <p:cNvSpPr txBox="1"/>
          <p:nvPr/>
        </p:nvSpPr>
        <p:spPr>
          <a:xfrm>
            <a:off x="599450" y="2882175"/>
            <a:ext cx="1073100" cy="347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1</a:t>
            </a:r>
            <a:endParaRPr/>
          </a:p>
        </p:txBody>
      </p:sp>
      <p:sp>
        <p:nvSpPr>
          <p:cNvPr id="561" name="Google Shape;561;p55"/>
          <p:cNvSpPr txBox="1"/>
          <p:nvPr/>
        </p:nvSpPr>
        <p:spPr>
          <a:xfrm>
            <a:off x="599450" y="3508225"/>
            <a:ext cx="1073100" cy="347700"/>
          </a:xfrm>
          <a:prstGeom prst="rect">
            <a:avLst/>
          </a:prstGeom>
          <a:solidFill>
            <a:srgbClr val="A4C2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2</a:t>
            </a:r>
            <a:endParaRPr/>
          </a:p>
        </p:txBody>
      </p:sp>
      <p:sp>
        <p:nvSpPr>
          <p:cNvPr id="562" name="Google Shape;562;p55"/>
          <p:cNvSpPr txBox="1"/>
          <p:nvPr/>
        </p:nvSpPr>
        <p:spPr>
          <a:xfrm>
            <a:off x="599450" y="4134275"/>
            <a:ext cx="1073100" cy="347700"/>
          </a:xfrm>
          <a:prstGeom prst="rect">
            <a:avLst/>
          </a:prstGeom>
          <a:solidFill>
            <a:srgbClr val="76A5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3</a:t>
            </a:r>
            <a:endParaRPr/>
          </a:p>
        </p:txBody>
      </p:sp>
      <p:cxnSp>
        <p:nvCxnSpPr>
          <p:cNvPr id="563" name="Google Shape;563;p55"/>
          <p:cNvCxnSpPr>
            <a:stCxn id="560" idx="3"/>
          </p:cNvCxnSpPr>
          <p:nvPr/>
        </p:nvCxnSpPr>
        <p:spPr>
          <a:xfrm>
            <a:off x="1672550" y="3056025"/>
            <a:ext cx="1827900" cy="0"/>
          </a:xfrm>
          <a:prstGeom prst="straightConnector1">
            <a:avLst/>
          </a:prstGeom>
          <a:noFill/>
          <a:ln cap="flat" cmpd="sng" w="28575">
            <a:solidFill>
              <a:srgbClr val="FF0000"/>
            </a:solidFill>
            <a:prstDash val="solid"/>
            <a:round/>
            <a:headEnd len="med" w="med" type="none"/>
            <a:tailEnd len="med" w="med" type="none"/>
          </a:ln>
        </p:spPr>
      </p:cxnSp>
      <p:cxnSp>
        <p:nvCxnSpPr>
          <p:cNvPr id="564" name="Google Shape;564;p55"/>
          <p:cNvCxnSpPr/>
          <p:nvPr/>
        </p:nvCxnSpPr>
        <p:spPr>
          <a:xfrm>
            <a:off x="1699100" y="3676325"/>
            <a:ext cx="1128000" cy="0"/>
          </a:xfrm>
          <a:prstGeom prst="straightConnector1">
            <a:avLst/>
          </a:prstGeom>
          <a:noFill/>
          <a:ln cap="flat" cmpd="sng" w="28575">
            <a:solidFill>
              <a:srgbClr val="FF0000"/>
            </a:solidFill>
            <a:prstDash val="solid"/>
            <a:round/>
            <a:headEnd len="med" w="med" type="none"/>
            <a:tailEnd len="med" w="med" type="none"/>
          </a:ln>
        </p:spPr>
      </p:cxnSp>
      <p:cxnSp>
        <p:nvCxnSpPr>
          <p:cNvPr id="565" name="Google Shape;565;p55"/>
          <p:cNvCxnSpPr/>
          <p:nvPr/>
        </p:nvCxnSpPr>
        <p:spPr>
          <a:xfrm>
            <a:off x="1699096" y="4308125"/>
            <a:ext cx="462000" cy="0"/>
          </a:xfrm>
          <a:prstGeom prst="straightConnector1">
            <a:avLst/>
          </a:prstGeom>
          <a:noFill/>
          <a:ln cap="flat" cmpd="sng" w="28575">
            <a:solidFill>
              <a:srgbClr val="FF0000"/>
            </a:solidFill>
            <a:prstDash val="solid"/>
            <a:round/>
            <a:headEnd len="med" w="med" type="none"/>
            <a:tailEnd len="med" w="med" type="none"/>
          </a:ln>
        </p:spPr>
      </p:cxnSp>
      <p:cxnSp>
        <p:nvCxnSpPr>
          <p:cNvPr id="566" name="Google Shape;566;p55"/>
          <p:cNvCxnSpPr>
            <a:endCxn id="567" idx="1"/>
          </p:cNvCxnSpPr>
          <p:nvPr/>
        </p:nvCxnSpPr>
        <p:spPr>
          <a:xfrm>
            <a:off x="2273088" y="4308125"/>
            <a:ext cx="2566800" cy="0"/>
          </a:xfrm>
          <a:prstGeom prst="straightConnector1">
            <a:avLst/>
          </a:prstGeom>
          <a:noFill/>
          <a:ln cap="flat" cmpd="sng" w="28575">
            <a:solidFill>
              <a:srgbClr val="FF0000"/>
            </a:solidFill>
            <a:prstDash val="dot"/>
            <a:round/>
            <a:headEnd len="med" w="med" type="none"/>
            <a:tailEnd len="med" w="med" type="none"/>
          </a:ln>
        </p:spPr>
      </p:cxnSp>
      <p:sp>
        <p:nvSpPr>
          <p:cNvPr id="567" name="Google Shape;567;p55"/>
          <p:cNvSpPr txBox="1"/>
          <p:nvPr/>
        </p:nvSpPr>
        <p:spPr>
          <a:xfrm>
            <a:off x="4839888" y="4163825"/>
            <a:ext cx="651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sp>
        <p:nvSpPr>
          <p:cNvPr id="568" name="Google Shape;568;p55"/>
          <p:cNvSpPr txBox="1"/>
          <p:nvPr/>
        </p:nvSpPr>
        <p:spPr>
          <a:xfrm>
            <a:off x="599450" y="2256125"/>
            <a:ext cx="1073100" cy="347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getData()</a:t>
            </a:r>
            <a:endParaRPr/>
          </a:p>
        </p:txBody>
      </p:sp>
      <p:cxnSp>
        <p:nvCxnSpPr>
          <p:cNvPr id="569" name="Google Shape;569;p55"/>
          <p:cNvCxnSpPr/>
          <p:nvPr/>
        </p:nvCxnSpPr>
        <p:spPr>
          <a:xfrm>
            <a:off x="1672538" y="2429975"/>
            <a:ext cx="651300" cy="0"/>
          </a:xfrm>
          <a:prstGeom prst="straightConnector1">
            <a:avLst/>
          </a:prstGeom>
          <a:noFill/>
          <a:ln cap="flat" cmpd="sng" w="28575">
            <a:solidFill>
              <a:srgbClr val="FF0000"/>
            </a:solidFill>
            <a:prstDash val="solid"/>
            <a:round/>
            <a:headEnd len="med" w="med" type="none"/>
            <a:tailEnd len="med" w="med" type="none"/>
          </a:ln>
        </p:spPr>
      </p:cxnSp>
      <p:sp>
        <p:nvSpPr>
          <p:cNvPr id="570" name="Google Shape;570;p55"/>
          <p:cNvSpPr txBox="1"/>
          <p:nvPr/>
        </p:nvSpPr>
        <p:spPr>
          <a:xfrm>
            <a:off x="1751772" y="1645700"/>
            <a:ext cx="12063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loader1</a:t>
            </a:r>
            <a:endParaRPr i="1" sz="700"/>
          </a:p>
        </p:txBody>
      </p:sp>
      <p:sp>
        <p:nvSpPr>
          <p:cNvPr id="571" name="Google Shape;571;p55"/>
          <p:cNvSpPr/>
          <p:nvPr/>
        </p:nvSpPr>
        <p:spPr>
          <a:xfrm>
            <a:off x="2323850" y="2374475"/>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 name="Google Shape;572;p55"/>
          <p:cNvCxnSpPr/>
          <p:nvPr/>
        </p:nvCxnSpPr>
        <p:spPr>
          <a:xfrm>
            <a:off x="2391253" y="1924725"/>
            <a:ext cx="0" cy="384900"/>
          </a:xfrm>
          <a:prstGeom prst="straightConnector1">
            <a:avLst/>
          </a:prstGeom>
          <a:noFill/>
          <a:ln cap="flat" cmpd="sng" w="9525">
            <a:solidFill>
              <a:schemeClr val="dk2"/>
            </a:solidFill>
            <a:prstDash val="solid"/>
            <a:round/>
            <a:headEnd len="med" w="med" type="none"/>
            <a:tailEnd len="med" w="med" type="none"/>
          </a:ln>
        </p:spPr>
      </p:cxnSp>
      <p:sp>
        <p:nvSpPr>
          <p:cNvPr id="573" name="Google Shape;573;p55"/>
          <p:cNvSpPr/>
          <p:nvPr/>
        </p:nvSpPr>
        <p:spPr>
          <a:xfrm>
            <a:off x="3908025" y="2374475"/>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5"/>
          <p:cNvSpPr txBox="1"/>
          <p:nvPr/>
        </p:nvSpPr>
        <p:spPr>
          <a:xfrm>
            <a:off x="3465447" y="1639571"/>
            <a:ext cx="12063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loader2</a:t>
            </a:r>
            <a:endParaRPr i="1" sz="700"/>
          </a:p>
        </p:txBody>
      </p:sp>
      <p:cxnSp>
        <p:nvCxnSpPr>
          <p:cNvPr id="575" name="Google Shape;575;p55"/>
          <p:cNvCxnSpPr/>
          <p:nvPr/>
        </p:nvCxnSpPr>
        <p:spPr>
          <a:xfrm>
            <a:off x="3963528" y="1924725"/>
            <a:ext cx="0" cy="384900"/>
          </a:xfrm>
          <a:prstGeom prst="straightConnector1">
            <a:avLst/>
          </a:prstGeom>
          <a:noFill/>
          <a:ln cap="flat" cmpd="sng" w="9525">
            <a:solidFill>
              <a:schemeClr val="dk2"/>
            </a:solidFill>
            <a:prstDash val="solid"/>
            <a:round/>
            <a:headEnd len="med" w="med" type="none"/>
            <a:tailEnd len="med" w="med" type="none"/>
          </a:ln>
        </p:spPr>
      </p:cxnSp>
      <p:sp>
        <p:nvSpPr>
          <p:cNvPr id="576" name="Google Shape;576;p55"/>
          <p:cNvSpPr txBox="1"/>
          <p:nvPr/>
        </p:nvSpPr>
        <p:spPr>
          <a:xfrm>
            <a:off x="3526988" y="2911725"/>
            <a:ext cx="651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sp>
        <p:nvSpPr>
          <p:cNvPr id="577" name="Google Shape;577;p55"/>
          <p:cNvSpPr/>
          <p:nvPr/>
        </p:nvSpPr>
        <p:spPr>
          <a:xfrm>
            <a:off x="4784400" y="2367825"/>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5"/>
          <p:cNvSpPr txBox="1"/>
          <p:nvPr/>
        </p:nvSpPr>
        <p:spPr>
          <a:xfrm>
            <a:off x="4547546" y="1646154"/>
            <a:ext cx="8253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loader3</a:t>
            </a:r>
            <a:endParaRPr i="1" sz="700"/>
          </a:p>
        </p:txBody>
      </p:sp>
      <p:cxnSp>
        <p:nvCxnSpPr>
          <p:cNvPr id="579" name="Google Shape;579;p55"/>
          <p:cNvCxnSpPr/>
          <p:nvPr/>
        </p:nvCxnSpPr>
        <p:spPr>
          <a:xfrm flipH="1">
            <a:off x="4839900" y="1898122"/>
            <a:ext cx="3600" cy="440100"/>
          </a:xfrm>
          <a:prstGeom prst="straightConnector1">
            <a:avLst/>
          </a:prstGeom>
          <a:noFill/>
          <a:ln cap="flat" cmpd="sng" w="9525">
            <a:solidFill>
              <a:schemeClr val="dk2"/>
            </a:solidFill>
            <a:prstDash val="solid"/>
            <a:round/>
            <a:headEnd len="med" w="med" type="none"/>
            <a:tailEnd len="med" w="med" type="none"/>
          </a:ln>
        </p:spPr>
      </p:cxnSp>
      <p:sp>
        <p:nvSpPr>
          <p:cNvPr id="580" name="Google Shape;580;p55"/>
          <p:cNvSpPr txBox="1"/>
          <p:nvPr/>
        </p:nvSpPr>
        <p:spPr>
          <a:xfrm>
            <a:off x="3946444" y="3532025"/>
            <a:ext cx="340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cxnSp>
        <p:nvCxnSpPr>
          <p:cNvPr id="581" name="Google Shape;581;p55"/>
          <p:cNvCxnSpPr/>
          <p:nvPr/>
        </p:nvCxnSpPr>
        <p:spPr>
          <a:xfrm>
            <a:off x="3513725" y="2553800"/>
            <a:ext cx="0" cy="2123100"/>
          </a:xfrm>
          <a:prstGeom prst="straightConnector1">
            <a:avLst/>
          </a:prstGeom>
          <a:noFill/>
          <a:ln cap="flat" cmpd="sng" w="9525">
            <a:solidFill>
              <a:schemeClr val="dk2"/>
            </a:solidFill>
            <a:prstDash val="dot"/>
            <a:round/>
            <a:headEnd len="med" w="med" type="none"/>
            <a:tailEnd len="med" w="med" type="none"/>
          </a:ln>
        </p:spPr>
      </p:cxnSp>
      <p:sp>
        <p:nvSpPr>
          <p:cNvPr id="582" name="Google Shape;582;p55"/>
          <p:cNvSpPr txBox="1"/>
          <p:nvPr/>
        </p:nvSpPr>
        <p:spPr>
          <a:xfrm>
            <a:off x="5795300" y="888625"/>
            <a:ext cx="2145600" cy="5322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t>No need to wait since </a:t>
            </a:r>
            <a:r>
              <a:rPr b="1" i="1" lang="en-GB" sz="1000">
                <a:latin typeface="Consolas"/>
                <a:ea typeface="Consolas"/>
                <a:cs typeface="Consolas"/>
                <a:sym typeface="Consolas"/>
              </a:rPr>
              <a:t>loader2</a:t>
            </a:r>
            <a:r>
              <a:rPr i="1" lang="en-GB" sz="1000"/>
              <a:t> and </a:t>
            </a:r>
            <a:r>
              <a:rPr b="1" i="1" lang="en-GB" sz="1000">
                <a:latin typeface="Consolas"/>
                <a:ea typeface="Consolas"/>
                <a:cs typeface="Consolas"/>
                <a:sym typeface="Consolas"/>
              </a:rPr>
              <a:t>loader3</a:t>
            </a:r>
            <a:r>
              <a:rPr i="1" lang="en-GB" sz="1000"/>
              <a:t> are already ready</a:t>
            </a:r>
            <a:endParaRPr sz="1000"/>
          </a:p>
        </p:txBody>
      </p:sp>
      <p:cxnSp>
        <p:nvCxnSpPr>
          <p:cNvPr id="583" name="Google Shape;583;p55"/>
          <p:cNvCxnSpPr/>
          <p:nvPr/>
        </p:nvCxnSpPr>
        <p:spPr>
          <a:xfrm>
            <a:off x="2827100" y="3676325"/>
            <a:ext cx="1065600" cy="0"/>
          </a:xfrm>
          <a:prstGeom prst="straightConnector1">
            <a:avLst/>
          </a:prstGeom>
          <a:noFill/>
          <a:ln cap="flat" cmpd="sng" w="28575">
            <a:solidFill>
              <a:srgbClr val="FF0000"/>
            </a:solidFill>
            <a:prstDash val="dot"/>
            <a:round/>
            <a:headEnd len="med" w="med" type="none"/>
            <a:tailEnd len="med" w="med" type="none"/>
          </a:ln>
        </p:spPr>
      </p:cxnSp>
      <p:cxnSp>
        <p:nvCxnSpPr>
          <p:cNvPr id="584" name="Google Shape;584;p55"/>
          <p:cNvCxnSpPr>
            <a:stCxn id="571" idx="6"/>
          </p:cNvCxnSpPr>
          <p:nvPr/>
        </p:nvCxnSpPr>
        <p:spPr>
          <a:xfrm>
            <a:off x="2434850" y="2429975"/>
            <a:ext cx="1080600" cy="12900"/>
          </a:xfrm>
          <a:prstGeom prst="straightConnector1">
            <a:avLst/>
          </a:prstGeom>
          <a:noFill/>
          <a:ln cap="flat" cmpd="sng" w="28575">
            <a:solidFill>
              <a:srgbClr val="FF0000"/>
            </a:solidFill>
            <a:prstDash val="dot"/>
            <a:round/>
            <a:headEnd len="med" w="med" type="none"/>
            <a:tailEnd len="med" w="med" type="none"/>
          </a:ln>
        </p:spPr>
      </p:cxnSp>
      <p:cxnSp>
        <p:nvCxnSpPr>
          <p:cNvPr id="585" name="Google Shape;585;p55"/>
          <p:cNvCxnSpPr/>
          <p:nvPr/>
        </p:nvCxnSpPr>
        <p:spPr>
          <a:xfrm>
            <a:off x="3530413" y="2436425"/>
            <a:ext cx="360900" cy="0"/>
          </a:xfrm>
          <a:prstGeom prst="straightConnector1">
            <a:avLst/>
          </a:prstGeom>
          <a:noFill/>
          <a:ln cap="flat" cmpd="sng" w="28575">
            <a:solidFill>
              <a:srgbClr val="FF0000"/>
            </a:solidFill>
            <a:prstDash val="solid"/>
            <a:round/>
            <a:headEnd len="med" w="med" type="none"/>
            <a:tailEnd len="med" w="med" type="none"/>
          </a:ln>
        </p:spPr>
      </p:cxnSp>
      <p:cxnSp>
        <p:nvCxnSpPr>
          <p:cNvPr id="586" name="Google Shape;586;p55"/>
          <p:cNvCxnSpPr>
            <a:endCxn id="577" idx="2"/>
          </p:cNvCxnSpPr>
          <p:nvPr/>
        </p:nvCxnSpPr>
        <p:spPr>
          <a:xfrm flipH="1" rot="10800000">
            <a:off x="4019100" y="2423325"/>
            <a:ext cx="765300" cy="13200"/>
          </a:xfrm>
          <a:prstGeom prst="straightConnector1">
            <a:avLst/>
          </a:prstGeom>
          <a:noFill/>
          <a:ln cap="flat" cmpd="sng" w="28575">
            <a:solidFill>
              <a:srgbClr val="FF0000"/>
            </a:solidFill>
            <a:prstDash val="solid"/>
            <a:round/>
            <a:headEnd len="med" w="med" type="none"/>
            <a:tailEnd len="med" w="med" type="none"/>
          </a:ln>
        </p:spPr>
      </p:cxnSp>
      <p:cxnSp>
        <p:nvCxnSpPr>
          <p:cNvPr id="587" name="Google Shape;587;p55"/>
          <p:cNvCxnSpPr/>
          <p:nvPr/>
        </p:nvCxnSpPr>
        <p:spPr>
          <a:xfrm>
            <a:off x="3946457" y="2553800"/>
            <a:ext cx="0" cy="2131500"/>
          </a:xfrm>
          <a:prstGeom prst="straightConnector1">
            <a:avLst/>
          </a:prstGeom>
          <a:noFill/>
          <a:ln cap="flat" cmpd="sng" w="9525">
            <a:solidFill>
              <a:schemeClr val="dk2"/>
            </a:solidFill>
            <a:prstDash val="dot"/>
            <a:round/>
            <a:headEnd len="med" w="med" type="none"/>
            <a:tailEnd len="med" w="med" type="none"/>
          </a:ln>
        </p:spPr>
      </p:cxnSp>
      <p:cxnSp>
        <p:nvCxnSpPr>
          <p:cNvPr id="588" name="Google Shape;588;p55"/>
          <p:cNvCxnSpPr/>
          <p:nvPr/>
        </p:nvCxnSpPr>
        <p:spPr>
          <a:xfrm>
            <a:off x="4839907" y="2522000"/>
            <a:ext cx="0" cy="2131500"/>
          </a:xfrm>
          <a:prstGeom prst="straightConnector1">
            <a:avLst/>
          </a:prstGeom>
          <a:noFill/>
          <a:ln cap="flat" cmpd="sng" w="9525">
            <a:solidFill>
              <a:schemeClr val="dk2"/>
            </a:solidFill>
            <a:prstDash val="dot"/>
            <a:round/>
            <a:headEnd len="med" w="med" type="none"/>
            <a:tailEnd len="med" w="med" type="none"/>
          </a:ln>
        </p:spPr>
      </p:cxnSp>
      <p:cxnSp>
        <p:nvCxnSpPr>
          <p:cNvPr id="589" name="Google Shape;589;p55"/>
          <p:cNvCxnSpPr/>
          <p:nvPr/>
        </p:nvCxnSpPr>
        <p:spPr>
          <a:xfrm>
            <a:off x="4895400" y="2429925"/>
            <a:ext cx="869700" cy="0"/>
          </a:xfrm>
          <a:prstGeom prst="straightConnector1">
            <a:avLst/>
          </a:prstGeom>
          <a:noFill/>
          <a:ln cap="flat" cmpd="sng" w="28575">
            <a:solidFill>
              <a:srgbClr val="FF0000"/>
            </a:solidFill>
            <a:prstDash val="solid"/>
            <a:round/>
            <a:headEnd len="med" w="med" type="none"/>
            <a:tailEnd len="med" w="med" type="none"/>
          </a:ln>
        </p:spPr>
      </p:cxnSp>
      <p:cxnSp>
        <p:nvCxnSpPr>
          <p:cNvPr id="590" name="Google Shape;590;p55"/>
          <p:cNvCxnSpPr>
            <a:stCxn id="582" idx="1"/>
            <a:endCxn id="577" idx="7"/>
          </p:cNvCxnSpPr>
          <p:nvPr/>
        </p:nvCxnSpPr>
        <p:spPr>
          <a:xfrm flipH="1">
            <a:off x="4879100" y="1154725"/>
            <a:ext cx="916200" cy="1229400"/>
          </a:xfrm>
          <a:prstGeom prst="straightConnector1">
            <a:avLst/>
          </a:prstGeom>
          <a:noFill/>
          <a:ln cap="flat" cmpd="sng" w="9525">
            <a:solidFill>
              <a:schemeClr val="dk2"/>
            </a:solidFill>
            <a:prstDash val="solid"/>
            <a:round/>
            <a:headEnd len="med" w="med" type="none"/>
            <a:tailEnd len="med" w="med" type="triangle"/>
          </a:ln>
        </p:spPr>
      </p:cxnSp>
      <p:cxnSp>
        <p:nvCxnSpPr>
          <p:cNvPr id="591" name="Google Shape;591;p55"/>
          <p:cNvCxnSpPr>
            <a:stCxn id="582" idx="1"/>
            <a:endCxn id="573" idx="7"/>
          </p:cNvCxnSpPr>
          <p:nvPr/>
        </p:nvCxnSpPr>
        <p:spPr>
          <a:xfrm flipH="1">
            <a:off x="4002800" y="1154725"/>
            <a:ext cx="1792500" cy="1236000"/>
          </a:xfrm>
          <a:prstGeom prst="straightConnector1">
            <a:avLst/>
          </a:prstGeom>
          <a:noFill/>
          <a:ln cap="flat" cmpd="sng" w="9525">
            <a:solidFill>
              <a:schemeClr val="dk2"/>
            </a:solidFill>
            <a:prstDash val="solid"/>
            <a:round/>
            <a:headEnd len="med" w="med" type="none"/>
            <a:tailEnd len="med" w="med" type="triangle"/>
          </a:ln>
        </p:spPr>
      </p:cxnSp>
      <p:sp>
        <p:nvSpPr>
          <p:cNvPr id="592" name="Google Shape;592;p55"/>
          <p:cNvSpPr txBox="1"/>
          <p:nvPr/>
        </p:nvSpPr>
        <p:spPr>
          <a:xfrm>
            <a:off x="2483700" y="1154725"/>
            <a:ext cx="2145600" cy="3774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t>Waiting for </a:t>
            </a:r>
            <a:r>
              <a:rPr b="1" i="1" lang="en-GB" sz="1000"/>
              <a:t>loader1</a:t>
            </a:r>
            <a:r>
              <a:rPr i="1" lang="en-GB" sz="1000"/>
              <a:t> to finish</a:t>
            </a:r>
            <a:endParaRPr sz="1000"/>
          </a:p>
        </p:txBody>
      </p:sp>
      <p:cxnSp>
        <p:nvCxnSpPr>
          <p:cNvPr id="593" name="Google Shape;593;p55"/>
          <p:cNvCxnSpPr/>
          <p:nvPr/>
        </p:nvCxnSpPr>
        <p:spPr>
          <a:xfrm flipH="1">
            <a:off x="2952750" y="1573550"/>
            <a:ext cx="512700" cy="787200"/>
          </a:xfrm>
          <a:prstGeom prst="straightConnector1">
            <a:avLst/>
          </a:prstGeom>
          <a:noFill/>
          <a:ln cap="flat" cmpd="sng" w="9525">
            <a:solidFill>
              <a:schemeClr val="dk2"/>
            </a:solidFill>
            <a:prstDash val="solid"/>
            <a:round/>
            <a:headEnd len="med" w="med" type="none"/>
            <a:tailEnd len="med" w="med" type="triangle"/>
          </a:ln>
        </p:spPr>
      </p:cxnSp>
      <p:sp>
        <p:nvSpPr>
          <p:cNvPr id="594" name="Google Shape;594;p55"/>
          <p:cNvSpPr txBox="1"/>
          <p:nvPr/>
        </p:nvSpPr>
        <p:spPr>
          <a:xfrm>
            <a:off x="1701300" y="4676900"/>
            <a:ext cx="3015600" cy="384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t>All the other loading are happening in background</a:t>
            </a:r>
            <a:endParaRPr sz="1000"/>
          </a:p>
        </p:txBody>
      </p:sp>
      <p:sp>
        <p:nvSpPr>
          <p:cNvPr id="595" name="Google Shape;595;p5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596" name="Google Shape;596;p55"/>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597" name="Google Shape;597;p5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Case 3: What if it's synchronous?</a:t>
            </a:r>
            <a:endParaRPr/>
          </a:p>
        </p:txBody>
      </p:sp>
      <p:sp>
        <p:nvSpPr>
          <p:cNvPr id="603" name="Google Shape;603;p56"/>
          <p:cNvSpPr txBox="1"/>
          <p:nvPr/>
        </p:nvSpPr>
        <p:spPr>
          <a:xfrm>
            <a:off x="125800" y="1258150"/>
            <a:ext cx="3000000" cy="300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document.querySelector("#load").addEventListener('click',</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async function(){</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00"/>
                </a:highlight>
                <a:latin typeface="Consolas"/>
                <a:ea typeface="Consolas"/>
                <a:cs typeface="Consolas"/>
                <a:sym typeface="Consolas"/>
              </a:rPr>
              <a:t> let loader1 = axios.get('data.json');</a:t>
            </a:r>
            <a:endParaRPr sz="650">
              <a:solidFill>
                <a:schemeClr val="dk1"/>
              </a:solidFill>
              <a:highlight>
                <a:srgbClr val="FFFF00"/>
              </a:highlight>
              <a:latin typeface="Consolas"/>
              <a:ea typeface="Consolas"/>
              <a:cs typeface="Consolas"/>
              <a:sym typeface="Consolas"/>
            </a:endParaRPr>
          </a:p>
          <a:p>
            <a:pPr indent="0" lvl="0" marL="0" rtl="0" algn="l">
              <a:lnSpc>
                <a:spcPct val="133333"/>
              </a:lnSpc>
              <a:spcBef>
                <a:spcPts val="0"/>
              </a:spcBef>
              <a:spcAft>
                <a:spcPts val="0"/>
              </a:spcAft>
              <a:buNone/>
            </a:pPr>
            <a:r>
              <a:t/>
            </a:r>
            <a:endParaRPr sz="650">
              <a:solidFill>
                <a:schemeClr val="dk1"/>
              </a:solidFill>
              <a:highlight>
                <a:srgbClr val="FFFF00"/>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let response = await loader1;</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document.querySelector('#output').innerHTML += response.data.message + "\n";</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00"/>
                </a:highlight>
                <a:latin typeface="Consolas"/>
                <a:ea typeface="Consolas"/>
                <a:cs typeface="Consolas"/>
                <a:sym typeface="Consolas"/>
              </a:rPr>
              <a:t> let loader2 = axios.get('data1.json');</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response = await loader2;</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document.querySelector('#output').innerHTML += response.data.message + "\n";</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a:t>
            </a:r>
            <a:r>
              <a:rPr lang="en-GB" sz="650">
                <a:solidFill>
                  <a:schemeClr val="dk1"/>
                </a:solidFill>
                <a:highlight>
                  <a:srgbClr val="FFFF00"/>
                </a:highlight>
                <a:latin typeface="Consolas"/>
                <a:ea typeface="Consolas"/>
                <a:cs typeface="Consolas"/>
                <a:sym typeface="Consolas"/>
              </a:rPr>
              <a:t> let loader3 = axios.get('data2.json');</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response = await loader3;</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 document.querySelector("#output").innerHTML += response.data.message +"\n";</a:t>
            </a:r>
            <a:endParaRPr sz="650">
              <a:solidFill>
                <a:schemeClr val="dk1"/>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650">
                <a:solidFill>
                  <a:schemeClr val="dk1"/>
                </a:solidFill>
                <a:highlight>
                  <a:srgbClr val="FFFFFE"/>
                </a:highlight>
                <a:latin typeface="Consolas"/>
                <a:ea typeface="Consolas"/>
                <a:cs typeface="Consolas"/>
                <a:sym typeface="Consolas"/>
              </a:rPr>
              <a:t>})</a:t>
            </a:r>
            <a:endParaRPr/>
          </a:p>
        </p:txBody>
      </p:sp>
      <p:sp>
        <p:nvSpPr>
          <p:cNvPr id="604" name="Google Shape;604;p56"/>
          <p:cNvSpPr txBox="1"/>
          <p:nvPr/>
        </p:nvSpPr>
        <p:spPr>
          <a:xfrm>
            <a:off x="3440500" y="2298900"/>
            <a:ext cx="1073100" cy="347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1</a:t>
            </a:r>
            <a:endParaRPr/>
          </a:p>
        </p:txBody>
      </p:sp>
      <p:sp>
        <p:nvSpPr>
          <p:cNvPr id="605" name="Google Shape;605;p56"/>
          <p:cNvSpPr txBox="1"/>
          <p:nvPr/>
        </p:nvSpPr>
        <p:spPr>
          <a:xfrm>
            <a:off x="3440500" y="2924950"/>
            <a:ext cx="1073100" cy="347700"/>
          </a:xfrm>
          <a:prstGeom prst="rect">
            <a:avLst/>
          </a:prstGeom>
          <a:solidFill>
            <a:srgbClr val="A4C2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2</a:t>
            </a:r>
            <a:endParaRPr/>
          </a:p>
        </p:txBody>
      </p:sp>
      <p:sp>
        <p:nvSpPr>
          <p:cNvPr id="606" name="Google Shape;606;p56"/>
          <p:cNvSpPr txBox="1"/>
          <p:nvPr/>
        </p:nvSpPr>
        <p:spPr>
          <a:xfrm>
            <a:off x="3440500" y="3551000"/>
            <a:ext cx="1073100" cy="347700"/>
          </a:xfrm>
          <a:prstGeom prst="rect">
            <a:avLst/>
          </a:prstGeom>
          <a:solidFill>
            <a:srgbClr val="76A5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3</a:t>
            </a:r>
            <a:endParaRPr/>
          </a:p>
        </p:txBody>
      </p:sp>
      <p:sp>
        <p:nvSpPr>
          <p:cNvPr id="607" name="Google Shape;607;p56"/>
          <p:cNvSpPr txBox="1"/>
          <p:nvPr/>
        </p:nvSpPr>
        <p:spPr>
          <a:xfrm>
            <a:off x="3440500" y="1672850"/>
            <a:ext cx="1073100" cy="347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getData()</a:t>
            </a:r>
            <a:endParaRPr/>
          </a:p>
        </p:txBody>
      </p:sp>
      <p:cxnSp>
        <p:nvCxnSpPr>
          <p:cNvPr id="608" name="Google Shape;608;p56"/>
          <p:cNvCxnSpPr>
            <a:endCxn id="609" idx="6"/>
          </p:cNvCxnSpPr>
          <p:nvPr/>
        </p:nvCxnSpPr>
        <p:spPr>
          <a:xfrm>
            <a:off x="4513550" y="1846700"/>
            <a:ext cx="582600" cy="0"/>
          </a:xfrm>
          <a:prstGeom prst="straightConnector1">
            <a:avLst/>
          </a:prstGeom>
          <a:noFill/>
          <a:ln cap="flat" cmpd="sng" w="28575">
            <a:solidFill>
              <a:srgbClr val="FF0000"/>
            </a:solidFill>
            <a:prstDash val="solid"/>
            <a:round/>
            <a:headEnd len="med" w="med" type="none"/>
            <a:tailEnd len="med" w="med" type="none"/>
          </a:ln>
        </p:spPr>
      </p:cxnSp>
      <p:sp>
        <p:nvSpPr>
          <p:cNvPr id="610" name="Google Shape;610;p56"/>
          <p:cNvSpPr/>
          <p:nvPr/>
        </p:nvSpPr>
        <p:spPr>
          <a:xfrm>
            <a:off x="4783750" y="1791200"/>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 name="Google Shape;611;p56"/>
          <p:cNvCxnSpPr>
            <a:endCxn id="610" idx="0"/>
          </p:cNvCxnSpPr>
          <p:nvPr/>
        </p:nvCxnSpPr>
        <p:spPr>
          <a:xfrm flipH="1">
            <a:off x="4839250" y="1231400"/>
            <a:ext cx="422700" cy="559800"/>
          </a:xfrm>
          <a:prstGeom prst="straightConnector1">
            <a:avLst/>
          </a:prstGeom>
          <a:noFill/>
          <a:ln cap="flat" cmpd="sng" w="9525">
            <a:solidFill>
              <a:schemeClr val="dk2"/>
            </a:solidFill>
            <a:prstDash val="solid"/>
            <a:round/>
            <a:headEnd len="med" w="med" type="none"/>
            <a:tailEnd len="med" w="med" type="none"/>
          </a:ln>
        </p:spPr>
      </p:cxnSp>
      <p:sp>
        <p:nvSpPr>
          <p:cNvPr id="612" name="Google Shape;612;p56"/>
          <p:cNvSpPr txBox="1"/>
          <p:nvPr/>
        </p:nvSpPr>
        <p:spPr>
          <a:xfrm>
            <a:off x="4783747" y="989400"/>
            <a:ext cx="12063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axios.get('data.json')</a:t>
            </a:r>
            <a:endParaRPr i="1" sz="700"/>
          </a:p>
        </p:txBody>
      </p:sp>
      <p:sp>
        <p:nvSpPr>
          <p:cNvPr id="609" name="Google Shape;609;p56"/>
          <p:cNvSpPr/>
          <p:nvPr/>
        </p:nvSpPr>
        <p:spPr>
          <a:xfrm>
            <a:off x="4985150" y="1791200"/>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txBox="1"/>
          <p:nvPr/>
        </p:nvSpPr>
        <p:spPr>
          <a:xfrm>
            <a:off x="5372125" y="1211888"/>
            <a:ext cx="8511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loader1</a:t>
            </a:r>
            <a:endParaRPr i="1" sz="700"/>
          </a:p>
        </p:txBody>
      </p:sp>
      <p:cxnSp>
        <p:nvCxnSpPr>
          <p:cNvPr id="614" name="Google Shape;614;p56"/>
          <p:cNvCxnSpPr>
            <a:endCxn id="609" idx="7"/>
          </p:cNvCxnSpPr>
          <p:nvPr/>
        </p:nvCxnSpPr>
        <p:spPr>
          <a:xfrm flipH="1">
            <a:off x="5079894" y="1428556"/>
            <a:ext cx="478200" cy="37890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56"/>
          <p:cNvCxnSpPr/>
          <p:nvPr/>
        </p:nvCxnSpPr>
        <p:spPr>
          <a:xfrm>
            <a:off x="5164900" y="1846700"/>
            <a:ext cx="644700" cy="0"/>
          </a:xfrm>
          <a:prstGeom prst="straightConnector1">
            <a:avLst/>
          </a:prstGeom>
          <a:noFill/>
          <a:ln cap="flat" cmpd="sng" w="28575">
            <a:solidFill>
              <a:srgbClr val="FF0000"/>
            </a:solidFill>
            <a:prstDash val="dot"/>
            <a:round/>
            <a:headEnd len="med" w="med" type="none"/>
            <a:tailEnd len="med" w="med" type="none"/>
          </a:ln>
        </p:spPr>
      </p:cxnSp>
      <p:cxnSp>
        <p:nvCxnSpPr>
          <p:cNvPr id="616" name="Google Shape;616;p56"/>
          <p:cNvCxnSpPr/>
          <p:nvPr/>
        </p:nvCxnSpPr>
        <p:spPr>
          <a:xfrm>
            <a:off x="5050607" y="1952150"/>
            <a:ext cx="0" cy="2131500"/>
          </a:xfrm>
          <a:prstGeom prst="straightConnector1">
            <a:avLst/>
          </a:prstGeom>
          <a:noFill/>
          <a:ln cap="flat" cmpd="sng" w="9525">
            <a:solidFill>
              <a:schemeClr val="dk2"/>
            </a:solidFill>
            <a:prstDash val="dot"/>
            <a:round/>
            <a:headEnd len="med" w="med" type="none"/>
            <a:tailEnd len="med" w="med" type="none"/>
          </a:ln>
        </p:spPr>
      </p:cxnSp>
      <p:cxnSp>
        <p:nvCxnSpPr>
          <p:cNvPr id="617" name="Google Shape;617;p56"/>
          <p:cNvCxnSpPr/>
          <p:nvPr/>
        </p:nvCxnSpPr>
        <p:spPr>
          <a:xfrm>
            <a:off x="5027700" y="2472750"/>
            <a:ext cx="722700" cy="13800"/>
          </a:xfrm>
          <a:prstGeom prst="straightConnector1">
            <a:avLst/>
          </a:prstGeom>
          <a:noFill/>
          <a:ln cap="flat" cmpd="sng" w="28575">
            <a:solidFill>
              <a:srgbClr val="FF0000"/>
            </a:solidFill>
            <a:prstDash val="solid"/>
            <a:round/>
            <a:headEnd len="med" w="med" type="none"/>
            <a:tailEnd len="med" w="med" type="none"/>
          </a:ln>
        </p:spPr>
      </p:cxnSp>
      <p:cxnSp>
        <p:nvCxnSpPr>
          <p:cNvPr id="618" name="Google Shape;618;p56"/>
          <p:cNvCxnSpPr/>
          <p:nvPr/>
        </p:nvCxnSpPr>
        <p:spPr>
          <a:xfrm>
            <a:off x="5750407" y="1952150"/>
            <a:ext cx="0" cy="2131500"/>
          </a:xfrm>
          <a:prstGeom prst="straightConnector1">
            <a:avLst/>
          </a:prstGeom>
          <a:noFill/>
          <a:ln cap="flat" cmpd="sng" w="9525">
            <a:solidFill>
              <a:schemeClr val="dk2"/>
            </a:solidFill>
            <a:prstDash val="dot"/>
            <a:round/>
            <a:headEnd len="med" w="med" type="none"/>
            <a:tailEnd len="med" w="med" type="none"/>
          </a:ln>
        </p:spPr>
      </p:cxnSp>
      <p:sp>
        <p:nvSpPr>
          <p:cNvPr id="619" name="Google Shape;619;p56"/>
          <p:cNvSpPr txBox="1"/>
          <p:nvPr/>
        </p:nvSpPr>
        <p:spPr>
          <a:xfrm>
            <a:off x="5750388" y="2335350"/>
            <a:ext cx="651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cxnSp>
        <p:nvCxnSpPr>
          <p:cNvPr id="620" name="Google Shape;620;p56"/>
          <p:cNvCxnSpPr>
            <a:endCxn id="621" idx="6"/>
          </p:cNvCxnSpPr>
          <p:nvPr/>
        </p:nvCxnSpPr>
        <p:spPr>
          <a:xfrm>
            <a:off x="5750525" y="1844175"/>
            <a:ext cx="275100" cy="6900"/>
          </a:xfrm>
          <a:prstGeom prst="straightConnector1">
            <a:avLst/>
          </a:prstGeom>
          <a:noFill/>
          <a:ln cap="flat" cmpd="sng" w="28575">
            <a:solidFill>
              <a:srgbClr val="FF0000"/>
            </a:solidFill>
            <a:prstDash val="solid"/>
            <a:round/>
            <a:headEnd len="med" w="med" type="none"/>
            <a:tailEnd len="med" w="med" type="none"/>
          </a:ln>
        </p:spPr>
      </p:cxnSp>
      <p:sp>
        <p:nvSpPr>
          <p:cNvPr id="622" name="Google Shape;622;p56"/>
          <p:cNvSpPr/>
          <p:nvPr/>
        </p:nvSpPr>
        <p:spPr>
          <a:xfrm>
            <a:off x="5713225" y="1795575"/>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5914625" y="1795575"/>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txBox="1"/>
          <p:nvPr/>
        </p:nvSpPr>
        <p:spPr>
          <a:xfrm>
            <a:off x="6172700" y="1100700"/>
            <a:ext cx="12063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axios.get('data1.json')</a:t>
            </a:r>
            <a:endParaRPr i="1" sz="700"/>
          </a:p>
        </p:txBody>
      </p:sp>
      <p:sp>
        <p:nvSpPr>
          <p:cNvPr id="624" name="Google Shape;624;p56"/>
          <p:cNvSpPr txBox="1"/>
          <p:nvPr/>
        </p:nvSpPr>
        <p:spPr>
          <a:xfrm>
            <a:off x="6434875" y="1357575"/>
            <a:ext cx="8511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loader2</a:t>
            </a:r>
            <a:endParaRPr i="1" sz="700"/>
          </a:p>
        </p:txBody>
      </p:sp>
      <p:cxnSp>
        <p:nvCxnSpPr>
          <p:cNvPr id="625" name="Google Shape;625;p56"/>
          <p:cNvCxnSpPr/>
          <p:nvPr/>
        </p:nvCxnSpPr>
        <p:spPr>
          <a:xfrm flipH="1">
            <a:off x="5829825" y="1354325"/>
            <a:ext cx="616200" cy="436800"/>
          </a:xfrm>
          <a:prstGeom prst="straightConnector1">
            <a:avLst/>
          </a:prstGeom>
          <a:noFill/>
          <a:ln cap="flat" cmpd="sng" w="9525">
            <a:solidFill>
              <a:schemeClr val="dk2"/>
            </a:solidFill>
            <a:prstDash val="solid"/>
            <a:round/>
            <a:headEnd len="med" w="med" type="none"/>
            <a:tailEnd len="med" w="med" type="none"/>
          </a:ln>
        </p:spPr>
      </p:cxnSp>
      <p:cxnSp>
        <p:nvCxnSpPr>
          <p:cNvPr id="626" name="Google Shape;626;p56"/>
          <p:cNvCxnSpPr>
            <a:endCxn id="621" idx="7"/>
          </p:cNvCxnSpPr>
          <p:nvPr/>
        </p:nvCxnSpPr>
        <p:spPr>
          <a:xfrm flipH="1">
            <a:off x="6009369" y="1583831"/>
            <a:ext cx="621600" cy="22800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56"/>
          <p:cNvCxnSpPr/>
          <p:nvPr/>
        </p:nvCxnSpPr>
        <p:spPr>
          <a:xfrm>
            <a:off x="6009375" y="3161275"/>
            <a:ext cx="463800" cy="0"/>
          </a:xfrm>
          <a:prstGeom prst="straightConnector1">
            <a:avLst/>
          </a:prstGeom>
          <a:noFill/>
          <a:ln cap="flat" cmpd="sng" w="28575">
            <a:solidFill>
              <a:srgbClr val="FF0000"/>
            </a:solidFill>
            <a:prstDash val="solid"/>
            <a:round/>
            <a:headEnd len="med" w="med" type="none"/>
            <a:tailEnd len="med" w="med" type="none"/>
          </a:ln>
        </p:spPr>
      </p:cxnSp>
      <p:cxnSp>
        <p:nvCxnSpPr>
          <p:cNvPr id="628" name="Google Shape;628;p56"/>
          <p:cNvCxnSpPr/>
          <p:nvPr/>
        </p:nvCxnSpPr>
        <p:spPr>
          <a:xfrm>
            <a:off x="6473107" y="1951642"/>
            <a:ext cx="0" cy="2131500"/>
          </a:xfrm>
          <a:prstGeom prst="straightConnector1">
            <a:avLst/>
          </a:prstGeom>
          <a:noFill/>
          <a:ln cap="flat" cmpd="sng" w="9525">
            <a:solidFill>
              <a:schemeClr val="dk2"/>
            </a:solidFill>
            <a:prstDash val="dot"/>
            <a:round/>
            <a:headEnd len="med" w="med" type="none"/>
            <a:tailEnd len="med" w="med" type="none"/>
          </a:ln>
        </p:spPr>
      </p:cxnSp>
      <p:cxnSp>
        <p:nvCxnSpPr>
          <p:cNvPr id="629" name="Google Shape;629;p56"/>
          <p:cNvCxnSpPr/>
          <p:nvPr/>
        </p:nvCxnSpPr>
        <p:spPr>
          <a:xfrm>
            <a:off x="6003100" y="1846700"/>
            <a:ext cx="465000" cy="0"/>
          </a:xfrm>
          <a:prstGeom prst="straightConnector1">
            <a:avLst/>
          </a:prstGeom>
          <a:noFill/>
          <a:ln cap="flat" cmpd="sng" w="28575">
            <a:solidFill>
              <a:srgbClr val="FF0000"/>
            </a:solidFill>
            <a:prstDash val="dot"/>
            <a:round/>
            <a:headEnd len="med" w="med" type="none"/>
            <a:tailEnd len="med" w="med" type="none"/>
          </a:ln>
        </p:spPr>
      </p:cxnSp>
      <p:sp>
        <p:nvSpPr>
          <p:cNvPr id="630" name="Google Shape;630;p56"/>
          <p:cNvSpPr txBox="1"/>
          <p:nvPr/>
        </p:nvSpPr>
        <p:spPr>
          <a:xfrm>
            <a:off x="6450188" y="3010075"/>
            <a:ext cx="651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cxnSp>
        <p:nvCxnSpPr>
          <p:cNvPr id="631" name="Google Shape;631;p56"/>
          <p:cNvCxnSpPr/>
          <p:nvPr/>
        </p:nvCxnSpPr>
        <p:spPr>
          <a:xfrm flipH="1" rot="10800000">
            <a:off x="6712450" y="3765075"/>
            <a:ext cx="483300" cy="9300"/>
          </a:xfrm>
          <a:prstGeom prst="straightConnector1">
            <a:avLst/>
          </a:prstGeom>
          <a:noFill/>
          <a:ln cap="flat" cmpd="sng" w="28575">
            <a:solidFill>
              <a:srgbClr val="FF0000"/>
            </a:solidFill>
            <a:prstDash val="solid"/>
            <a:round/>
            <a:headEnd len="med" w="med" type="none"/>
            <a:tailEnd len="med" w="med" type="none"/>
          </a:ln>
        </p:spPr>
      </p:cxnSp>
      <p:cxnSp>
        <p:nvCxnSpPr>
          <p:cNvPr id="632" name="Google Shape;632;p56"/>
          <p:cNvCxnSpPr>
            <a:endCxn id="633" idx="6"/>
          </p:cNvCxnSpPr>
          <p:nvPr/>
        </p:nvCxnSpPr>
        <p:spPr>
          <a:xfrm>
            <a:off x="6468597" y="1860036"/>
            <a:ext cx="275100" cy="6900"/>
          </a:xfrm>
          <a:prstGeom prst="straightConnector1">
            <a:avLst/>
          </a:prstGeom>
          <a:noFill/>
          <a:ln cap="flat" cmpd="sng" w="28575">
            <a:solidFill>
              <a:srgbClr val="FF0000"/>
            </a:solidFill>
            <a:prstDash val="solid"/>
            <a:round/>
            <a:headEnd len="med" w="med" type="none"/>
            <a:tailEnd len="med" w="med" type="none"/>
          </a:ln>
        </p:spPr>
      </p:cxnSp>
      <p:sp>
        <p:nvSpPr>
          <p:cNvPr id="634" name="Google Shape;634;p56"/>
          <p:cNvSpPr/>
          <p:nvPr/>
        </p:nvSpPr>
        <p:spPr>
          <a:xfrm>
            <a:off x="6431297" y="1811436"/>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6632697" y="1811436"/>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56"/>
          <p:cNvCxnSpPr/>
          <p:nvPr/>
        </p:nvCxnSpPr>
        <p:spPr>
          <a:xfrm>
            <a:off x="6743700" y="1866925"/>
            <a:ext cx="465000" cy="0"/>
          </a:xfrm>
          <a:prstGeom prst="straightConnector1">
            <a:avLst/>
          </a:prstGeom>
          <a:noFill/>
          <a:ln cap="flat" cmpd="sng" w="28575">
            <a:solidFill>
              <a:srgbClr val="FF0000"/>
            </a:solidFill>
            <a:prstDash val="dot"/>
            <a:round/>
            <a:headEnd len="med" w="med" type="none"/>
            <a:tailEnd len="med" w="med" type="none"/>
          </a:ln>
        </p:spPr>
      </p:cxnSp>
      <p:cxnSp>
        <p:nvCxnSpPr>
          <p:cNvPr id="636" name="Google Shape;636;p56"/>
          <p:cNvCxnSpPr/>
          <p:nvPr/>
        </p:nvCxnSpPr>
        <p:spPr>
          <a:xfrm>
            <a:off x="7208707" y="1952142"/>
            <a:ext cx="0" cy="2131500"/>
          </a:xfrm>
          <a:prstGeom prst="straightConnector1">
            <a:avLst/>
          </a:prstGeom>
          <a:noFill/>
          <a:ln cap="flat" cmpd="sng" w="9525">
            <a:solidFill>
              <a:schemeClr val="dk2"/>
            </a:solidFill>
            <a:prstDash val="dot"/>
            <a:round/>
            <a:headEnd len="med" w="med" type="none"/>
            <a:tailEnd len="med" w="med" type="none"/>
          </a:ln>
        </p:spPr>
      </p:cxnSp>
      <p:sp>
        <p:nvSpPr>
          <p:cNvPr id="637" name="Google Shape;637;p56"/>
          <p:cNvSpPr txBox="1"/>
          <p:nvPr/>
        </p:nvSpPr>
        <p:spPr>
          <a:xfrm>
            <a:off x="7221588" y="3613925"/>
            <a:ext cx="651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cxnSp>
        <p:nvCxnSpPr>
          <p:cNvPr id="638" name="Google Shape;638;p56"/>
          <p:cNvCxnSpPr>
            <a:endCxn id="639" idx="6"/>
          </p:cNvCxnSpPr>
          <p:nvPr/>
        </p:nvCxnSpPr>
        <p:spPr>
          <a:xfrm>
            <a:off x="7186672" y="1841861"/>
            <a:ext cx="275100" cy="6900"/>
          </a:xfrm>
          <a:prstGeom prst="straightConnector1">
            <a:avLst/>
          </a:prstGeom>
          <a:noFill/>
          <a:ln cap="flat" cmpd="sng" w="28575">
            <a:solidFill>
              <a:srgbClr val="FF0000"/>
            </a:solidFill>
            <a:prstDash val="solid"/>
            <a:round/>
            <a:headEnd len="med" w="med" type="none"/>
            <a:tailEnd len="med" w="med" type="none"/>
          </a:ln>
        </p:spPr>
      </p:cxnSp>
      <p:sp>
        <p:nvSpPr>
          <p:cNvPr id="640" name="Google Shape;640;p56"/>
          <p:cNvSpPr/>
          <p:nvPr/>
        </p:nvSpPr>
        <p:spPr>
          <a:xfrm>
            <a:off x="7149372" y="1793261"/>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p:nvPr/>
        </p:nvSpPr>
        <p:spPr>
          <a:xfrm>
            <a:off x="7350772" y="1793261"/>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
          <p:cNvSpPr txBox="1"/>
          <p:nvPr/>
        </p:nvSpPr>
        <p:spPr>
          <a:xfrm>
            <a:off x="7441950" y="1200438"/>
            <a:ext cx="12063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axios.get('data2.json')</a:t>
            </a:r>
            <a:endParaRPr i="1" sz="700"/>
          </a:p>
        </p:txBody>
      </p:sp>
      <p:sp>
        <p:nvSpPr>
          <p:cNvPr id="642" name="Google Shape;642;p56"/>
          <p:cNvSpPr txBox="1"/>
          <p:nvPr/>
        </p:nvSpPr>
        <p:spPr>
          <a:xfrm>
            <a:off x="7730800" y="1404425"/>
            <a:ext cx="8511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loader3</a:t>
            </a:r>
            <a:endParaRPr i="1" sz="700"/>
          </a:p>
        </p:txBody>
      </p:sp>
      <p:cxnSp>
        <p:nvCxnSpPr>
          <p:cNvPr id="643" name="Google Shape;643;p56"/>
          <p:cNvCxnSpPr/>
          <p:nvPr/>
        </p:nvCxnSpPr>
        <p:spPr>
          <a:xfrm>
            <a:off x="7461775" y="1845300"/>
            <a:ext cx="582600" cy="0"/>
          </a:xfrm>
          <a:prstGeom prst="straightConnector1">
            <a:avLst/>
          </a:prstGeom>
          <a:noFill/>
          <a:ln cap="flat" cmpd="sng" w="28575">
            <a:solidFill>
              <a:srgbClr val="FF0000"/>
            </a:solidFill>
            <a:prstDash val="solid"/>
            <a:round/>
            <a:headEnd len="med" w="med" type="none"/>
            <a:tailEnd len="med" w="med" type="none"/>
          </a:ln>
        </p:spPr>
      </p:cxnSp>
      <p:cxnSp>
        <p:nvCxnSpPr>
          <p:cNvPr id="644" name="Google Shape;644;p56"/>
          <p:cNvCxnSpPr>
            <a:endCxn id="640" idx="7"/>
          </p:cNvCxnSpPr>
          <p:nvPr/>
        </p:nvCxnSpPr>
        <p:spPr>
          <a:xfrm flipH="1">
            <a:off x="7244117" y="1428217"/>
            <a:ext cx="334200" cy="381300"/>
          </a:xfrm>
          <a:prstGeom prst="straightConnector1">
            <a:avLst/>
          </a:prstGeom>
          <a:noFill/>
          <a:ln cap="flat" cmpd="sng" w="9525">
            <a:solidFill>
              <a:schemeClr val="dk2"/>
            </a:solidFill>
            <a:prstDash val="solid"/>
            <a:round/>
            <a:headEnd len="med" w="med" type="none"/>
            <a:tailEnd len="med" w="med" type="none"/>
          </a:ln>
        </p:spPr>
      </p:cxnSp>
      <p:cxnSp>
        <p:nvCxnSpPr>
          <p:cNvPr id="645" name="Google Shape;645;p56"/>
          <p:cNvCxnSpPr>
            <a:endCxn id="639" idx="7"/>
          </p:cNvCxnSpPr>
          <p:nvPr/>
        </p:nvCxnSpPr>
        <p:spPr>
          <a:xfrm flipH="1">
            <a:off x="7445517" y="1613317"/>
            <a:ext cx="414000" cy="19620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56"/>
          <p:cNvCxnSpPr/>
          <p:nvPr/>
        </p:nvCxnSpPr>
        <p:spPr>
          <a:xfrm>
            <a:off x="5976807" y="1904125"/>
            <a:ext cx="0" cy="2131500"/>
          </a:xfrm>
          <a:prstGeom prst="straightConnector1">
            <a:avLst/>
          </a:prstGeom>
          <a:noFill/>
          <a:ln cap="flat" cmpd="sng" w="9525">
            <a:solidFill>
              <a:schemeClr val="dk2"/>
            </a:solidFill>
            <a:prstDash val="dot"/>
            <a:round/>
            <a:headEnd len="med" w="med" type="none"/>
            <a:tailEnd len="med" w="med" type="none"/>
          </a:ln>
        </p:spPr>
      </p:cxnSp>
      <p:cxnSp>
        <p:nvCxnSpPr>
          <p:cNvPr id="647" name="Google Shape;647;p56"/>
          <p:cNvCxnSpPr/>
          <p:nvPr/>
        </p:nvCxnSpPr>
        <p:spPr>
          <a:xfrm>
            <a:off x="6685657" y="1904117"/>
            <a:ext cx="0" cy="2131500"/>
          </a:xfrm>
          <a:prstGeom prst="straightConnector1">
            <a:avLst/>
          </a:prstGeom>
          <a:noFill/>
          <a:ln cap="flat" cmpd="sng" w="9525">
            <a:solidFill>
              <a:schemeClr val="dk2"/>
            </a:solidFill>
            <a:prstDash val="dot"/>
            <a:round/>
            <a:headEnd len="med" w="med" type="none"/>
            <a:tailEnd len="med" w="med" type="none"/>
          </a:ln>
        </p:spPr>
      </p:cxnSp>
      <p:sp>
        <p:nvSpPr>
          <p:cNvPr id="648" name="Google Shape;648;p5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649" name="Google Shape;649;p56"/>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650" name="Google Shape;650;p5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Case 4: Best Case Scenario (async)</a:t>
            </a:r>
            <a:endParaRPr/>
          </a:p>
        </p:txBody>
      </p:sp>
      <p:sp>
        <p:nvSpPr>
          <p:cNvPr id="656" name="Google Shape;656;p57"/>
          <p:cNvSpPr txBox="1"/>
          <p:nvPr/>
        </p:nvSpPr>
        <p:spPr>
          <a:xfrm>
            <a:off x="773500" y="2527500"/>
            <a:ext cx="1073100" cy="347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1</a:t>
            </a:r>
            <a:endParaRPr/>
          </a:p>
        </p:txBody>
      </p:sp>
      <p:sp>
        <p:nvSpPr>
          <p:cNvPr id="657" name="Google Shape;657;p57"/>
          <p:cNvSpPr txBox="1"/>
          <p:nvPr/>
        </p:nvSpPr>
        <p:spPr>
          <a:xfrm>
            <a:off x="773500" y="3153550"/>
            <a:ext cx="1073100" cy="347700"/>
          </a:xfrm>
          <a:prstGeom prst="rect">
            <a:avLst/>
          </a:prstGeom>
          <a:solidFill>
            <a:srgbClr val="A4C2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2</a:t>
            </a:r>
            <a:endParaRPr/>
          </a:p>
        </p:txBody>
      </p:sp>
      <p:sp>
        <p:nvSpPr>
          <p:cNvPr id="658" name="Google Shape;658;p57"/>
          <p:cNvSpPr txBox="1"/>
          <p:nvPr/>
        </p:nvSpPr>
        <p:spPr>
          <a:xfrm>
            <a:off x="773500" y="3779600"/>
            <a:ext cx="1073100" cy="347700"/>
          </a:xfrm>
          <a:prstGeom prst="rect">
            <a:avLst/>
          </a:prstGeom>
          <a:solidFill>
            <a:srgbClr val="76A5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Loader 3</a:t>
            </a:r>
            <a:endParaRPr/>
          </a:p>
        </p:txBody>
      </p:sp>
      <p:sp>
        <p:nvSpPr>
          <p:cNvPr id="659" name="Google Shape;659;p57"/>
          <p:cNvSpPr txBox="1"/>
          <p:nvPr/>
        </p:nvSpPr>
        <p:spPr>
          <a:xfrm>
            <a:off x="773500" y="1901450"/>
            <a:ext cx="1073100" cy="347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getData()</a:t>
            </a:r>
            <a:endParaRPr/>
          </a:p>
        </p:txBody>
      </p:sp>
      <p:cxnSp>
        <p:nvCxnSpPr>
          <p:cNvPr id="660" name="Google Shape;660;p57"/>
          <p:cNvCxnSpPr>
            <a:endCxn id="661" idx="0"/>
          </p:cNvCxnSpPr>
          <p:nvPr/>
        </p:nvCxnSpPr>
        <p:spPr>
          <a:xfrm>
            <a:off x="1768750" y="1273102"/>
            <a:ext cx="403500" cy="768900"/>
          </a:xfrm>
          <a:prstGeom prst="straightConnector1">
            <a:avLst/>
          </a:prstGeom>
          <a:noFill/>
          <a:ln cap="flat" cmpd="sng" w="9525">
            <a:solidFill>
              <a:schemeClr val="dk2"/>
            </a:solidFill>
            <a:prstDash val="solid"/>
            <a:round/>
            <a:headEnd len="med" w="med" type="none"/>
            <a:tailEnd len="med" w="med" type="none"/>
          </a:ln>
        </p:spPr>
      </p:cxnSp>
      <p:sp>
        <p:nvSpPr>
          <p:cNvPr id="662" name="Google Shape;662;p57"/>
          <p:cNvSpPr txBox="1"/>
          <p:nvPr/>
        </p:nvSpPr>
        <p:spPr>
          <a:xfrm>
            <a:off x="1291597" y="1056525"/>
            <a:ext cx="12063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axios.get('data.json')</a:t>
            </a:r>
            <a:endParaRPr i="1" sz="700"/>
          </a:p>
        </p:txBody>
      </p:sp>
      <p:sp>
        <p:nvSpPr>
          <p:cNvPr id="663" name="Google Shape;663;p57"/>
          <p:cNvSpPr txBox="1"/>
          <p:nvPr/>
        </p:nvSpPr>
        <p:spPr>
          <a:xfrm>
            <a:off x="3105600" y="2272775"/>
            <a:ext cx="8511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loader1</a:t>
            </a:r>
            <a:endParaRPr i="1" sz="700"/>
          </a:p>
        </p:txBody>
      </p:sp>
      <p:cxnSp>
        <p:nvCxnSpPr>
          <p:cNvPr id="664" name="Google Shape;664;p57"/>
          <p:cNvCxnSpPr/>
          <p:nvPr/>
        </p:nvCxnSpPr>
        <p:spPr>
          <a:xfrm flipH="1">
            <a:off x="2553950" y="1842775"/>
            <a:ext cx="102900" cy="19110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57"/>
          <p:cNvCxnSpPr/>
          <p:nvPr/>
        </p:nvCxnSpPr>
        <p:spPr>
          <a:xfrm>
            <a:off x="2497900" y="2097500"/>
            <a:ext cx="644700" cy="0"/>
          </a:xfrm>
          <a:prstGeom prst="straightConnector1">
            <a:avLst/>
          </a:prstGeom>
          <a:noFill/>
          <a:ln cap="flat" cmpd="sng" w="28575">
            <a:solidFill>
              <a:srgbClr val="FF0000"/>
            </a:solidFill>
            <a:prstDash val="dot"/>
            <a:round/>
            <a:headEnd len="med" w="med" type="none"/>
            <a:tailEnd len="med" w="med" type="none"/>
          </a:ln>
        </p:spPr>
      </p:cxnSp>
      <p:cxnSp>
        <p:nvCxnSpPr>
          <p:cNvPr id="666" name="Google Shape;666;p57"/>
          <p:cNvCxnSpPr/>
          <p:nvPr/>
        </p:nvCxnSpPr>
        <p:spPr>
          <a:xfrm>
            <a:off x="1846600" y="2093375"/>
            <a:ext cx="722700" cy="13800"/>
          </a:xfrm>
          <a:prstGeom prst="straightConnector1">
            <a:avLst/>
          </a:prstGeom>
          <a:noFill/>
          <a:ln cap="flat" cmpd="sng" w="28575">
            <a:solidFill>
              <a:srgbClr val="FF0000"/>
            </a:solidFill>
            <a:prstDash val="solid"/>
            <a:round/>
            <a:headEnd len="med" w="med" type="none"/>
            <a:tailEnd len="med" w="med" type="none"/>
          </a:ln>
        </p:spPr>
      </p:cxnSp>
      <p:cxnSp>
        <p:nvCxnSpPr>
          <p:cNvPr id="667" name="Google Shape;667;p57"/>
          <p:cNvCxnSpPr/>
          <p:nvPr/>
        </p:nvCxnSpPr>
        <p:spPr>
          <a:xfrm>
            <a:off x="3083407" y="2180750"/>
            <a:ext cx="0" cy="2131500"/>
          </a:xfrm>
          <a:prstGeom prst="straightConnector1">
            <a:avLst/>
          </a:prstGeom>
          <a:noFill/>
          <a:ln cap="flat" cmpd="sng" w="9525">
            <a:solidFill>
              <a:schemeClr val="dk2"/>
            </a:solidFill>
            <a:prstDash val="dot"/>
            <a:round/>
            <a:headEnd len="med" w="med" type="none"/>
            <a:tailEnd len="med" w="med" type="none"/>
          </a:ln>
        </p:spPr>
      </p:cxnSp>
      <p:sp>
        <p:nvSpPr>
          <p:cNvPr id="668" name="Google Shape;668;p57"/>
          <p:cNvSpPr txBox="1"/>
          <p:nvPr/>
        </p:nvSpPr>
        <p:spPr>
          <a:xfrm>
            <a:off x="3083388" y="2563950"/>
            <a:ext cx="651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sp>
        <p:nvSpPr>
          <p:cNvPr id="669" name="Google Shape;669;p57"/>
          <p:cNvSpPr/>
          <p:nvPr/>
        </p:nvSpPr>
        <p:spPr>
          <a:xfrm>
            <a:off x="2272600" y="2043172"/>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7"/>
          <p:cNvSpPr/>
          <p:nvPr/>
        </p:nvSpPr>
        <p:spPr>
          <a:xfrm>
            <a:off x="3561850" y="2010413"/>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 name="Google Shape;671;p57"/>
          <p:cNvCxnSpPr>
            <a:endCxn id="668" idx="1"/>
          </p:cNvCxnSpPr>
          <p:nvPr/>
        </p:nvCxnSpPr>
        <p:spPr>
          <a:xfrm>
            <a:off x="1810788" y="2694450"/>
            <a:ext cx="1272600" cy="13800"/>
          </a:xfrm>
          <a:prstGeom prst="straightConnector1">
            <a:avLst/>
          </a:prstGeom>
          <a:noFill/>
          <a:ln cap="flat" cmpd="sng" w="28575">
            <a:solidFill>
              <a:srgbClr val="FF0000"/>
            </a:solidFill>
            <a:prstDash val="solid"/>
            <a:round/>
            <a:headEnd len="med" w="med" type="none"/>
            <a:tailEnd len="med" w="med" type="none"/>
          </a:ln>
        </p:spPr>
      </p:cxnSp>
      <p:sp>
        <p:nvSpPr>
          <p:cNvPr id="672" name="Google Shape;672;p57"/>
          <p:cNvSpPr txBox="1"/>
          <p:nvPr/>
        </p:nvSpPr>
        <p:spPr>
          <a:xfrm>
            <a:off x="3161063" y="3246075"/>
            <a:ext cx="651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cxnSp>
        <p:nvCxnSpPr>
          <p:cNvPr id="673" name="Google Shape;673;p57"/>
          <p:cNvCxnSpPr/>
          <p:nvPr/>
        </p:nvCxnSpPr>
        <p:spPr>
          <a:xfrm>
            <a:off x="3686550" y="2060250"/>
            <a:ext cx="722700" cy="13800"/>
          </a:xfrm>
          <a:prstGeom prst="straightConnector1">
            <a:avLst/>
          </a:prstGeom>
          <a:noFill/>
          <a:ln cap="flat" cmpd="sng" w="28575">
            <a:solidFill>
              <a:srgbClr val="FF0000"/>
            </a:solidFill>
            <a:prstDash val="solid"/>
            <a:round/>
            <a:headEnd len="med" w="med" type="none"/>
            <a:tailEnd len="med" w="med" type="none"/>
          </a:ln>
        </p:spPr>
      </p:cxnSp>
      <p:sp>
        <p:nvSpPr>
          <p:cNvPr id="661" name="Google Shape;661;p57"/>
          <p:cNvSpPr/>
          <p:nvPr/>
        </p:nvSpPr>
        <p:spPr>
          <a:xfrm>
            <a:off x="2116750" y="2042002"/>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7"/>
          <p:cNvSpPr txBox="1"/>
          <p:nvPr/>
        </p:nvSpPr>
        <p:spPr>
          <a:xfrm>
            <a:off x="1936300" y="1273009"/>
            <a:ext cx="12063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axios.get('data1.json')</a:t>
            </a:r>
            <a:endParaRPr i="1" sz="700"/>
          </a:p>
        </p:txBody>
      </p:sp>
      <p:cxnSp>
        <p:nvCxnSpPr>
          <p:cNvPr id="675" name="Google Shape;675;p57"/>
          <p:cNvCxnSpPr/>
          <p:nvPr/>
        </p:nvCxnSpPr>
        <p:spPr>
          <a:xfrm flipH="1">
            <a:off x="2383650" y="1554150"/>
            <a:ext cx="66000" cy="479700"/>
          </a:xfrm>
          <a:prstGeom prst="straightConnector1">
            <a:avLst/>
          </a:prstGeom>
          <a:noFill/>
          <a:ln cap="flat" cmpd="sng" w="9525">
            <a:solidFill>
              <a:schemeClr val="dk2"/>
            </a:solidFill>
            <a:prstDash val="solid"/>
            <a:round/>
            <a:headEnd len="med" w="med" type="none"/>
            <a:tailEnd len="med" w="med" type="none"/>
          </a:ln>
        </p:spPr>
      </p:cxnSp>
      <p:sp>
        <p:nvSpPr>
          <p:cNvPr id="676" name="Google Shape;676;p57"/>
          <p:cNvSpPr/>
          <p:nvPr/>
        </p:nvSpPr>
        <p:spPr>
          <a:xfrm>
            <a:off x="2443251" y="2049398"/>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7"/>
          <p:cNvSpPr txBox="1"/>
          <p:nvPr/>
        </p:nvSpPr>
        <p:spPr>
          <a:xfrm>
            <a:off x="2480250" y="1604346"/>
            <a:ext cx="12063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axios.get('data2.json')</a:t>
            </a:r>
            <a:endParaRPr i="1" sz="700"/>
          </a:p>
        </p:txBody>
      </p:sp>
      <p:cxnSp>
        <p:nvCxnSpPr>
          <p:cNvPr id="678" name="Google Shape;678;p57"/>
          <p:cNvCxnSpPr/>
          <p:nvPr/>
        </p:nvCxnSpPr>
        <p:spPr>
          <a:xfrm>
            <a:off x="1832990" y="3304050"/>
            <a:ext cx="1245600" cy="18900"/>
          </a:xfrm>
          <a:prstGeom prst="straightConnector1">
            <a:avLst/>
          </a:prstGeom>
          <a:noFill/>
          <a:ln cap="flat" cmpd="sng" w="28575">
            <a:solidFill>
              <a:srgbClr val="FF0000"/>
            </a:solidFill>
            <a:prstDash val="solid"/>
            <a:round/>
            <a:headEnd len="med" w="med" type="none"/>
            <a:tailEnd len="med" w="med" type="none"/>
          </a:ln>
        </p:spPr>
      </p:cxnSp>
      <p:cxnSp>
        <p:nvCxnSpPr>
          <p:cNvPr id="679" name="Google Shape;679;p57"/>
          <p:cNvCxnSpPr/>
          <p:nvPr/>
        </p:nvCxnSpPr>
        <p:spPr>
          <a:xfrm>
            <a:off x="1810788" y="3975049"/>
            <a:ext cx="1272600" cy="13800"/>
          </a:xfrm>
          <a:prstGeom prst="straightConnector1">
            <a:avLst/>
          </a:prstGeom>
          <a:noFill/>
          <a:ln cap="flat" cmpd="sng" w="28575">
            <a:solidFill>
              <a:srgbClr val="FF0000"/>
            </a:solidFill>
            <a:prstDash val="solid"/>
            <a:round/>
            <a:headEnd len="med" w="med" type="none"/>
            <a:tailEnd len="med" w="med" type="none"/>
          </a:ln>
        </p:spPr>
      </p:cxnSp>
      <p:sp>
        <p:nvSpPr>
          <p:cNvPr id="680" name="Google Shape;680;p57"/>
          <p:cNvSpPr/>
          <p:nvPr/>
        </p:nvSpPr>
        <p:spPr>
          <a:xfrm>
            <a:off x="3027900" y="2029450"/>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 name="Google Shape;681;p57"/>
          <p:cNvCxnSpPr/>
          <p:nvPr/>
        </p:nvCxnSpPr>
        <p:spPr>
          <a:xfrm>
            <a:off x="3150888" y="2068400"/>
            <a:ext cx="149700" cy="0"/>
          </a:xfrm>
          <a:prstGeom prst="straightConnector1">
            <a:avLst/>
          </a:prstGeom>
          <a:noFill/>
          <a:ln cap="flat" cmpd="sng" w="28575">
            <a:solidFill>
              <a:srgbClr val="FF0000"/>
            </a:solidFill>
            <a:prstDash val="solid"/>
            <a:round/>
            <a:headEnd len="med" w="med" type="none"/>
            <a:tailEnd len="med" w="med" type="none"/>
          </a:ln>
        </p:spPr>
      </p:cxnSp>
      <p:sp>
        <p:nvSpPr>
          <p:cNvPr id="682" name="Google Shape;682;p57"/>
          <p:cNvSpPr/>
          <p:nvPr/>
        </p:nvSpPr>
        <p:spPr>
          <a:xfrm>
            <a:off x="3300600" y="2012900"/>
            <a:ext cx="111000" cy="111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 name="Google Shape;683;p57"/>
          <p:cNvCxnSpPr>
            <a:endCxn id="680" idx="4"/>
          </p:cNvCxnSpPr>
          <p:nvPr/>
        </p:nvCxnSpPr>
        <p:spPr>
          <a:xfrm rot="10800000">
            <a:off x="3083400" y="2140450"/>
            <a:ext cx="328200" cy="242700"/>
          </a:xfrm>
          <a:prstGeom prst="straightConnector1">
            <a:avLst/>
          </a:prstGeom>
          <a:noFill/>
          <a:ln cap="flat" cmpd="sng" w="9525">
            <a:solidFill>
              <a:schemeClr val="dk2"/>
            </a:solidFill>
            <a:prstDash val="solid"/>
            <a:round/>
            <a:headEnd len="med" w="med" type="none"/>
            <a:tailEnd len="med" w="med" type="none"/>
          </a:ln>
        </p:spPr>
      </p:cxnSp>
      <p:sp>
        <p:nvSpPr>
          <p:cNvPr id="684" name="Google Shape;684;p57"/>
          <p:cNvSpPr txBox="1"/>
          <p:nvPr/>
        </p:nvSpPr>
        <p:spPr>
          <a:xfrm>
            <a:off x="3717150" y="1714725"/>
            <a:ext cx="851100" cy="2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loader2</a:t>
            </a:r>
            <a:endParaRPr i="1" sz="700"/>
          </a:p>
        </p:txBody>
      </p:sp>
      <p:cxnSp>
        <p:nvCxnSpPr>
          <p:cNvPr id="685" name="Google Shape;685;p57"/>
          <p:cNvCxnSpPr>
            <a:endCxn id="682" idx="7"/>
          </p:cNvCxnSpPr>
          <p:nvPr/>
        </p:nvCxnSpPr>
        <p:spPr>
          <a:xfrm flipH="1">
            <a:off x="3395344" y="1872256"/>
            <a:ext cx="475200" cy="156900"/>
          </a:xfrm>
          <a:prstGeom prst="straightConnector1">
            <a:avLst/>
          </a:prstGeom>
          <a:noFill/>
          <a:ln cap="flat" cmpd="sng" w="9525">
            <a:solidFill>
              <a:schemeClr val="dk2"/>
            </a:solidFill>
            <a:prstDash val="solid"/>
            <a:round/>
            <a:headEnd len="med" w="med" type="none"/>
            <a:tailEnd len="med" w="med" type="none"/>
          </a:ln>
        </p:spPr>
      </p:cxnSp>
      <p:cxnSp>
        <p:nvCxnSpPr>
          <p:cNvPr id="686" name="Google Shape;686;p57"/>
          <p:cNvCxnSpPr/>
          <p:nvPr/>
        </p:nvCxnSpPr>
        <p:spPr>
          <a:xfrm>
            <a:off x="3411883" y="2067897"/>
            <a:ext cx="149700" cy="0"/>
          </a:xfrm>
          <a:prstGeom prst="straightConnector1">
            <a:avLst/>
          </a:prstGeom>
          <a:noFill/>
          <a:ln cap="flat" cmpd="sng" w="28575">
            <a:solidFill>
              <a:srgbClr val="FF0000"/>
            </a:solidFill>
            <a:prstDash val="solid"/>
            <a:round/>
            <a:headEnd len="med" w="med" type="none"/>
            <a:tailEnd len="med" w="med" type="none"/>
          </a:ln>
        </p:spPr>
      </p:cxnSp>
      <p:sp>
        <p:nvSpPr>
          <p:cNvPr id="687" name="Google Shape;687;p57"/>
          <p:cNvSpPr txBox="1"/>
          <p:nvPr/>
        </p:nvSpPr>
        <p:spPr>
          <a:xfrm>
            <a:off x="3838275" y="2140450"/>
            <a:ext cx="851100" cy="2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800"/>
              <a:t>await loader3</a:t>
            </a:r>
            <a:endParaRPr i="1" sz="700"/>
          </a:p>
        </p:txBody>
      </p:sp>
      <p:cxnSp>
        <p:nvCxnSpPr>
          <p:cNvPr id="688" name="Google Shape;688;p57"/>
          <p:cNvCxnSpPr>
            <a:endCxn id="670" idx="5"/>
          </p:cNvCxnSpPr>
          <p:nvPr/>
        </p:nvCxnSpPr>
        <p:spPr>
          <a:xfrm rot="10800000">
            <a:off x="3656594" y="2105157"/>
            <a:ext cx="339900" cy="107700"/>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57"/>
          <p:cNvCxnSpPr/>
          <p:nvPr/>
        </p:nvCxnSpPr>
        <p:spPr>
          <a:xfrm>
            <a:off x="3107500" y="3316700"/>
            <a:ext cx="252300" cy="0"/>
          </a:xfrm>
          <a:prstGeom prst="straightConnector1">
            <a:avLst/>
          </a:prstGeom>
          <a:noFill/>
          <a:ln cap="flat" cmpd="sng" w="28575">
            <a:solidFill>
              <a:srgbClr val="FF0000"/>
            </a:solidFill>
            <a:prstDash val="dot"/>
            <a:round/>
            <a:headEnd len="med" w="med" type="none"/>
            <a:tailEnd len="med" w="med" type="none"/>
          </a:ln>
        </p:spPr>
      </p:cxnSp>
      <p:cxnSp>
        <p:nvCxnSpPr>
          <p:cNvPr id="690" name="Google Shape;690;p57"/>
          <p:cNvCxnSpPr/>
          <p:nvPr/>
        </p:nvCxnSpPr>
        <p:spPr>
          <a:xfrm>
            <a:off x="3371069" y="2153000"/>
            <a:ext cx="0" cy="2131500"/>
          </a:xfrm>
          <a:prstGeom prst="straightConnector1">
            <a:avLst/>
          </a:prstGeom>
          <a:noFill/>
          <a:ln cap="flat" cmpd="sng" w="9525">
            <a:solidFill>
              <a:schemeClr val="dk2"/>
            </a:solidFill>
            <a:prstDash val="dot"/>
            <a:round/>
            <a:headEnd len="med" w="med" type="none"/>
            <a:tailEnd len="med" w="med" type="none"/>
          </a:ln>
        </p:spPr>
      </p:cxnSp>
      <p:cxnSp>
        <p:nvCxnSpPr>
          <p:cNvPr id="691" name="Google Shape;691;p57"/>
          <p:cNvCxnSpPr/>
          <p:nvPr/>
        </p:nvCxnSpPr>
        <p:spPr>
          <a:xfrm>
            <a:off x="3621732" y="2153000"/>
            <a:ext cx="0" cy="2131500"/>
          </a:xfrm>
          <a:prstGeom prst="straightConnector1">
            <a:avLst/>
          </a:prstGeom>
          <a:noFill/>
          <a:ln cap="flat" cmpd="sng" w="9525">
            <a:solidFill>
              <a:schemeClr val="dk2"/>
            </a:solidFill>
            <a:prstDash val="dot"/>
            <a:round/>
            <a:headEnd len="med" w="med" type="none"/>
            <a:tailEnd len="med" w="med" type="none"/>
          </a:ln>
        </p:spPr>
      </p:cxnSp>
      <p:cxnSp>
        <p:nvCxnSpPr>
          <p:cNvPr id="692" name="Google Shape;692;p57"/>
          <p:cNvCxnSpPr/>
          <p:nvPr/>
        </p:nvCxnSpPr>
        <p:spPr>
          <a:xfrm>
            <a:off x="3121350" y="3981950"/>
            <a:ext cx="460500" cy="0"/>
          </a:xfrm>
          <a:prstGeom prst="straightConnector1">
            <a:avLst/>
          </a:prstGeom>
          <a:noFill/>
          <a:ln cap="flat" cmpd="sng" w="28575">
            <a:solidFill>
              <a:srgbClr val="FF0000"/>
            </a:solidFill>
            <a:prstDash val="dot"/>
            <a:round/>
            <a:headEnd len="med" w="med" type="none"/>
            <a:tailEnd len="med" w="med" type="none"/>
          </a:ln>
        </p:spPr>
      </p:cxnSp>
      <p:sp>
        <p:nvSpPr>
          <p:cNvPr id="693" name="Google Shape;693;p57"/>
          <p:cNvSpPr txBox="1"/>
          <p:nvPr/>
        </p:nvSpPr>
        <p:spPr>
          <a:xfrm>
            <a:off x="3619788" y="3837650"/>
            <a:ext cx="651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800"/>
              <a:t>fin</a:t>
            </a:r>
            <a:endParaRPr i="1" sz="800"/>
          </a:p>
        </p:txBody>
      </p:sp>
      <p:sp>
        <p:nvSpPr>
          <p:cNvPr id="694" name="Google Shape;694;p5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695" name="Google Shape;695;p57"/>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696" name="Google Shape;696;p5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8"/>
          <p:cNvSpPr txBox="1"/>
          <p:nvPr/>
        </p:nvSpPr>
        <p:spPr>
          <a:xfrm>
            <a:off x="362625" y="1169325"/>
            <a:ext cx="3471000" cy="33006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r>
              <a:rPr lang="en-GB" sz="1050">
                <a:solidFill>
                  <a:srgbClr val="0451A5"/>
                </a:solidFill>
                <a:highlight>
                  <a:srgbClr val="FFF2CC"/>
                </a:highlight>
                <a:latin typeface="Consolas"/>
                <a:ea typeface="Consolas"/>
                <a:cs typeface="Consolas"/>
                <a:sym typeface="Consolas"/>
              </a:rPr>
              <a:t>"type"</a:t>
            </a:r>
            <a:r>
              <a:rPr lang="en-GB" sz="1050">
                <a:solidFill>
                  <a:schemeClr val="dk1"/>
                </a:solidFill>
                <a:highlight>
                  <a:srgbClr val="FFF2CC"/>
                </a:highlight>
                <a:latin typeface="Consolas"/>
                <a:ea typeface="Consolas"/>
                <a:cs typeface="Consolas"/>
                <a:sym typeface="Consolas"/>
              </a:rPr>
              <a:t>: </a:t>
            </a:r>
            <a:r>
              <a:rPr lang="en-GB" sz="1050">
                <a:solidFill>
                  <a:srgbClr val="A31515"/>
                </a:solidFill>
                <a:highlight>
                  <a:srgbClr val="FFF2CC"/>
                </a:highlight>
                <a:latin typeface="Consolas"/>
                <a:ea typeface="Consolas"/>
                <a:cs typeface="Consolas"/>
                <a:sym typeface="Consolas"/>
              </a:rPr>
              <a:t>"digital"</a:t>
            </a:r>
            <a:r>
              <a:rPr lang="en-GB" sz="1050">
                <a:solidFill>
                  <a:schemeClr val="dk1"/>
                </a:solidFill>
                <a:highlight>
                  <a:srgbClr val="FFF2CC"/>
                </a:highlight>
                <a:latin typeface="Consolas"/>
                <a:ea typeface="Consolas"/>
                <a:cs typeface="Consolas"/>
                <a:sym typeface="Consolas"/>
              </a:rPr>
              <a:t>,</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r>
              <a:rPr lang="en-GB" sz="1050">
                <a:solidFill>
                  <a:srgbClr val="0451A5"/>
                </a:solidFill>
                <a:highlight>
                  <a:srgbClr val="FFF2CC"/>
                </a:highlight>
                <a:latin typeface="Consolas"/>
                <a:ea typeface="Consolas"/>
                <a:cs typeface="Consolas"/>
                <a:sym typeface="Consolas"/>
              </a:rPr>
              <a:t>"display_name"</a:t>
            </a:r>
            <a:r>
              <a:rPr lang="en-GB" sz="1050">
                <a:solidFill>
                  <a:schemeClr val="dk1"/>
                </a:solidFill>
                <a:highlight>
                  <a:srgbClr val="FFF2CC"/>
                </a:highlight>
                <a:latin typeface="Consolas"/>
                <a:ea typeface="Consolas"/>
                <a:cs typeface="Consolas"/>
                <a:sym typeface="Consolas"/>
              </a:rPr>
              <a:t>: </a:t>
            </a:r>
            <a:r>
              <a:rPr lang="en-GB" sz="1050">
                <a:solidFill>
                  <a:srgbClr val="A31515"/>
                </a:solidFill>
                <a:highlight>
                  <a:srgbClr val="FFF2CC"/>
                </a:highlight>
                <a:latin typeface="Consolas"/>
                <a:ea typeface="Consolas"/>
                <a:cs typeface="Consolas"/>
                <a:sym typeface="Consolas"/>
              </a:rPr>
              <a:t>"Digital"</a:t>
            </a:r>
            <a:endParaRPr sz="1050">
              <a:solidFill>
                <a:srgbClr val="A31515"/>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r>
              <a:rPr lang="en-GB" sz="1050">
                <a:solidFill>
                  <a:srgbClr val="0451A5"/>
                </a:solidFill>
                <a:highlight>
                  <a:srgbClr val="FFF2CC"/>
                </a:highlight>
                <a:latin typeface="Consolas"/>
                <a:ea typeface="Consolas"/>
                <a:cs typeface="Consolas"/>
                <a:sym typeface="Consolas"/>
              </a:rPr>
              <a:t>"type"</a:t>
            </a:r>
            <a:r>
              <a:rPr lang="en-GB" sz="1050">
                <a:solidFill>
                  <a:schemeClr val="dk1"/>
                </a:solidFill>
                <a:highlight>
                  <a:srgbClr val="FFF2CC"/>
                </a:highlight>
                <a:latin typeface="Consolas"/>
                <a:ea typeface="Consolas"/>
                <a:cs typeface="Consolas"/>
                <a:sym typeface="Consolas"/>
              </a:rPr>
              <a:t>: </a:t>
            </a:r>
            <a:r>
              <a:rPr lang="en-GB" sz="1050">
                <a:solidFill>
                  <a:srgbClr val="A31515"/>
                </a:solidFill>
                <a:highlight>
                  <a:srgbClr val="FFF2CC"/>
                </a:highlight>
                <a:latin typeface="Consolas"/>
                <a:ea typeface="Consolas"/>
                <a:cs typeface="Consolas"/>
                <a:sym typeface="Consolas"/>
              </a:rPr>
              <a:t>"physical"</a:t>
            </a:r>
            <a:r>
              <a:rPr lang="en-GB" sz="1050">
                <a:solidFill>
                  <a:schemeClr val="dk1"/>
                </a:solidFill>
                <a:highlight>
                  <a:srgbClr val="FFF2CC"/>
                </a:highlight>
                <a:latin typeface="Consolas"/>
                <a:ea typeface="Consolas"/>
                <a:cs typeface="Consolas"/>
                <a:sym typeface="Consolas"/>
              </a:rPr>
              <a:t>,</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r>
              <a:rPr lang="en-GB" sz="1050">
                <a:solidFill>
                  <a:srgbClr val="0451A5"/>
                </a:solidFill>
                <a:highlight>
                  <a:srgbClr val="FFF2CC"/>
                </a:highlight>
                <a:latin typeface="Consolas"/>
                <a:ea typeface="Consolas"/>
                <a:cs typeface="Consolas"/>
                <a:sym typeface="Consolas"/>
              </a:rPr>
              <a:t>"display_name"</a:t>
            </a:r>
            <a:r>
              <a:rPr lang="en-GB" sz="1050">
                <a:solidFill>
                  <a:schemeClr val="dk1"/>
                </a:solidFill>
                <a:highlight>
                  <a:srgbClr val="FFF2CC"/>
                </a:highlight>
                <a:latin typeface="Consolas"/>
                <a:ea typeface="Consolas"/>
                <a:cs typeface="Consolas"/>
                <a:sym typeface="Consolas"/>
              </a:rPr>
              <a:t>: </a:t>
            </a:r>
            <a:r>
              <a:rPr lang="en-GB" sz="1050">
                <a:solidFill>
                  <a:srgbClr val="A31515"/>
                </a:solidFill>
                <a:highlight>
                  <a:srgbClr val="FFF2CC"/>
                </a:highlight>
                <a:latin typeface="Consolas"/>
                <a:ea typeface="Consolas"/>
                <a:cs typeface="Consolas"/>
                <a:sym typeface="Consolas"/>
              </a:rPr>
              <a:t>"Physical"</a:t>
            </a:r>
            <a:endParaRPr sz="1050">
              <a:solidFill>
                <a:srgbClr val="A31515"/>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r>
              <a:rPr lang="en-GB" sz="1050">
                <a:solidFill>
                  <a:srgbClr val="0451A5"/>
                </a:solidFill>
                <a:highlight>
                  <a:srgbClr val="FFF2CC"/>
                </a:highlight>
                <a:latin typeface="Consolas"/>
                <a:ea typeface="Consolas"/>
                <a:cs typeface="Consolas"/>
                <a:sym typeface="Consolas"/>
              </a:rPr>
              <a:t>"type"</a:t>
            </a:r>
            <a:r>
              <a:rPr lang="en-GB" sz="1050">
                <a:solidFill>
                  <a:schemeClr val="dk1"/>
                </a:solidFill>
                <a:highlight>
                  <a:srgbClr val="FFF2CC"/>
                </a:highlight>
                <a:latin typeface="Consolas"/>
                <a:ea typeface="Consolas"/>
                <a:cs typeface="Consolas"/>
                <a:sym typeface="Consolas"/>
              </a:rPr>
              <a:t>: </a:t>
            </a:r>
            <a:r>
              <a:rPr lang="en-GB" sz="1050">
                <a:solidFill>
                  <a:srgbClr val="A31515"/>
                </a:solidFill>
                <a:highlight>
                  <a:srgbClr val="FFF2CC"/>
                </a:highlight>
                <a:latin typeface="Consolas"/>
                <a:ea typeface="Consolas"/>
                <a:cs typeface="Consolas"/>
                <a:sym typeface="Consolas"/>
              </a:rPr>
              <a:t>"service"</a:t>
            </a:r>
            <a:r>
              <a:rPr lang="en-GB" sz="1050">
                <a:solidFill>
                  <a:schemeClr val="dk1"/>
                </a:solidFill>
                <a:highlight>
                  <a:srgbClr val="FFF2CC"/>
                </a:highlight>
                <a:latin typeface="Consolas"/>
                <a:ea typeface="Consolas"/>
                <a:cs typeface="Consolas"/>
                <a:sym typeface="Consolas"/>
              </a:rPr>
              <a:t>,</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r>
              <a:rPr lang="en-GB" sz="1050">
                <a:solidFill>
                  <a:srgbClr val="0451A5"/>
                </a:solidFill>
                <a:highlight>
                  <a:srgbClr val="FFF2CC"/>
                </a:highlight>
                <a:latin typeface="Consolas"/>
                <a:ea typeface="Consolas"/>
                <a:cs typeface="Consolas"/>
                <a:sym typeface="Consolas"/>
              </a:rPr>
              <a:t>"display_name"</a:t>
            </a:r>
            <a:r>
              <a:rPr lang="en-GB" sz="1050">
                <a:solidFill>
                  <a:schemeClr val="dk1"/>
                </a:solidFill>
                <a:highlight>
                  <a:srgbClr val="FFF2CC"/>
                </a:highlight>
                <a:latin typeface="Consolas"/>
                <a:ea typeface="Consolas"/>
                <a:cs typeface="Consolas"/>
                <a:sym typeface="Consolas"/>
              </a:rPr>
              <a:t>: </a:t>
            </a:r>
            <a:r>
              <a:rPr lang="en-GB" sz="1050">
                <a:solidFill>
                  <a:srgbClr val="A31515"/>
                </a:solidFill>
                <a:highlight>
                  <a:srgbClr val="FFF2CC"/>
                </a:highlight>
                <a:latin typeface="Consolas"/>
                <a:ea typeface="Consolas"/>
                <a:cs typeface="Consolas"/>
                <a:sym typeface="Consolas"/>
              </a:rPr>
              <a:t>"Online service"</a:t>
            </a:r>
            <a:endParaRPr sz="1050">
              <a:solidFill>
                <a:srgbClr val="A31515"/>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  }</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FFF2CC"/>
                </a:highlight>
                <a:latin typeface="Consolas"/>
                <a:ea typeface="Consolas"/>
                <a:cs typeface="Consolas"/>
                <a:sym typeface="Consolas"/>
              </a:rPr>
              <a:t>]</a:t>
            </a:r>
            <a:endParaRPr sz="10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chemeClr val="dk1"/>
              </a:solidFill>
              <a:highlight>
                <a:srgbClr val="FFFFFF"/>
              </a:highlight>
              <a:latin typeface="Consolas"/>
              <a:ea typeface="Consolas"/>
              <a:cs typeface="Consolas"/>
              <a:sym typeface="Consolas"/>
            </a:endParaRPr>
          </a:p>
        </p:txBody>
      </p:sp>
      <p:sp>
        <p:nvSpPr>
          <p:cNvPr id="702" name="Google Shape;702;p58"/>
          <p:cNvSpPr txBox="1"/>
          <p:nvPr/>
        </p:nvSpPr>
        <p:spPr>
          <a:xfrm>
            <a:off x="362625" y="4469925"/>
            <a:ext cx="27531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t>product-types.json</a:t>
            </a:r>
            <a:endParaRPr i="1"/>
          </a:p>
        </p:txBody>
      </p:sp>
      <p:sp>
        <p:nvSpPr>
          <p:cNvPr id="703" name="Google Shape;703;p58"/>
          <p:cNvSpPr txBox="1"/>
          <p:nvPr/>
        </p:nvSpPr>
        <p:spPr>
          <a:xfrm>
            <a:off x="4462625" y="1169325"/>
            <a:ext cx="3234000" cy="31503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r>
              <a:rPr lang="en-GB" sz="1050">
                <a:solidFill>
                  <a:srgbClr val="0451A5"/>
                </a:solidFill>
                <a:highlight>
                  <a:srgbClr val="D9EAD3"/>
                </a:highlight>
                <a:latin typeface="Consolas"/>
                <a:ea typeface="Consolas"/>
                <a:cs typeface="Consolas"/>
                <a:sym typeface="Consolas"/>
              </a:rPr>
              <a:t>"type"</a:t>
            </a:r>
            <a:r>
              <a:rPr lang="en-GB" sz="1050">
                <a:solidFill>
                  <a:schemeClr val="dk1"/>
                </a:solidFill>
                <a:highlight>
                  <a:srgbClr val="D9EAD3"/>
                </a:highlight>
                <a:latin typeface="Consolas"/>
                <a:ea typeface="Consolas"/>
                <a:cs typeface="Consolas"/>
                <a:sym typeface="Consolas"/>
              </a:rPr>
              <a:t>: </a:t>
            </a:r>
            <a:r>
              <a:rPr lang="en-GB" sz="1050">
                <a:solidFill>
                  <a:srgbClr val="A31515"/>
                </a:solidFill>
                <a:highlight>
                  <a:srgbClr val="D9EAD3"/>
                </a:highlight>
                <a:latin typeface="Consolas"/>
                <a:ea typeface="Consolas"/>
                <a:cs typeface="Consolas"/>
                <a:sym typeface="Consolas"/>
              </a:rPr>
              <a:t>"cash"</a:t>
            </a: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r>
              <a:rPr lang="en-GB" sz="1050">
                <a:solidFill>
                  <a:srgbClr val="0451A5"/>
                </a:solidFill>
                <a:highlight>
                  <a:srgbClr val="D9EAD3"/>
                </a:highlight>
                <a:latin typeface="Consolas"/>
                <a:ea typeface="Consolas"/>
                <a:cs typeface="Consolas"/>
                <a:sym typeface="Consolas"/>
              </a:rPr>
              <a:t>"display_name"</a:t>
            </a:r>
            <a:r>
              <a:rPr lang="en-GB" sz="1050">
                <a:solidFill>
                  <a:schemeClr val="dk1"/>
                </a:solidFill>
                <a:highlight>
                  <a:srgbClr val="D9EAD3"/>
                </a:highlight>
                <a:latin typeface="Consolas"/>
                <a:ea typeface="Consolas"/>
                <a:cs typeface="Consolas"/>
                <a:sym typeface="Consolas"/>
              </a:rPr>
              <a:t>:</a:t>
            </a:r>
            <a:r>
              <a:rPr lang="en-GB" sz="1050">
                <a:solidFill>
                  <a:srgbClr val="A31515"/>
                </a:solidFill>
                <a:highlight>
                  <a:srgbClr val="D9EAD3"/>
                </a:highlight>
                <a:latin typeface="Consolas"/>
                <a:ea typeface="Consolas"/>
                <a:cs typeface="Consolas"/>
                <a:sym typeface="Consolas"/>
              </a:rPr>
              <a:t>"Cash"</a:t>
            </a:r>
            <a:endParaRPr sz="1050">
              <a:solidFill>
                <a:srgbClr val="A31515"/>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r>
              <a:rPr lang="en-GB" sz="1050">
                <a:solidFill>
                  <a:srgbClr val="0451A5"/>
                </a:solidFill>
                <a:highlight>
                  <a:srgbClr val="D9EAD3"/>
                </a:highlight>
                <a:latin typeface="Consolas"/>
                <a:ea typeface="Consolas"/>
                <a:cs typeface="Consolas"/>
                <a:sym typeface="Consolas"/>
              </a:rPr>
              <a:t>"type"</a:t>
            </a:r>
            <a:r>
              <a:rPr lang="en-GB" sz="1050">
                <a:solidFill>
                  <a:schemeClr val="dk1"/>
                </a:solidFill>
                <a:highlight>
                  <a:srgbClr val="D9EAD3"/>
                </a:highlight>
                <a:latin typeface="Consolas"/>
                <a:ea typeface="Consolas"/>
                <a:cs typeface="Consolas"/>
                <a:sym typeface="Consolas"/>
              </a:rPr>
              <a:t>:</a:t>
            </a:r>
            <a:r>
              <a:rPr lang="en-GB" sz="1050">
                <a:solidFill>
                  <a:srgbClr val="A31515"/>
                </a:solidFill>
                <a:highlight>
                  <a:srgbClr val="D9EAD3"/>
                </a:highlight>
                <a:latin typeface="Consolas"/>
                <a:ea typeface="Consolas"/>
                <a:cs typeface="Consolas"/>
                <a:sym typeface="Consolas"/>
              </a:rPr>
              <a:t>"credit_card"</a:t>
            </a: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r>
              <a:rPr lang="en-GB" sz="1050">
                <a:solidFill>
                  <a:srgbClr val="0451A5"/>
                </a:solidFill>
                <a:highlight>
                  <a:srgbClr val="D9EAD3"/>
                </a:highlight>
                <a:latin typeface="Consolas"/>
                <a:ea typeface="Consolas"/>
                <a:cs typeface="Consolas"/>
                <a:sym typeface="Consolas"/>
              </a:rPr>
              <a:t>"display_name"</a:t>
            </a:r>
            <a:r>
              <a:rPr lang="en-GB" sz="1050">
                <a:solidFill>
                  <a:schemeClr val="dk1"/>
                </a:solidFill>
                <a:highlight>
                  <a:srgbClr val="D9EAD3"/>
                </a:highlight>
                <a:latin typeface="Consolas"/>
                <a:ea typeface="Consolas"/>
                <a:cs typeface="Consolas"/>
                <a:sym typeface="Consolas"/>
              </a:rPr>
              <a:t>:</a:t>
            </a:r>
            <a:r>
              <a:rPr lang="en-GB" sz="1050">
                <a:solidFill>
                  <a:srgbClr val="A31515"/>
                </a:solidFill>
                <a:highlight>
                  <a:srgbClr val="D9EAD3"/>
                </a:highlight>
                <a:latin typeface="Consolas"/>
                <a:ea typeface="Consolas"/>
                <a:cs typeface="Consolas"/>
                <a:sym typeface="Consolas"/>
              </a:rPr>
              <a:t>"Credit Card"</a:t>
            </a:r>
            <a:endParaRPr sz="1050">
              <a:solidFill>
                <a:srgbClr val="A31515"/>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r>
              <a:rPr lang="en-GB" sz="1050">
                <a:solidFill>
                  <a:srgbClr val="0451A5"/>
                </a:solidFill>
                <a:highlight>
                  <a:srgbClr val="D9EAD3"/>
                </a:highlight>
                <a:latin typeface="Consolas"/>
                <a:ea typeface="Consolas"/>
                <a:cs typeface="Consolas"/>
                <a:sym typeface="Consolas"/>
              </a:rPr>
              <a:t>"type"</a:t>
            </a:r>
            <a:r>
              <a:rPr lang="en-GB" sz="1050">
                <a:solidFill>
                  <a:schemeClr val="dk1"/>
                </a:solidFill>
                <a:highlight>
                  <a:srgbClr val="D9EAD3"/>
                </a:highlight>
                <a:latin typeface="Consolas"/>
                <a:ea typeface="Consolas"/>
                <a:cs typeface="Consolas"/>
                <a:sym typeface="Consolas"/>
              </a:rPr>
              <a:t>: </a:t>
            </a:r>
            <a:r>
              <a:rPr lang="en-GB" sz="1050">
                <a:solidFill>
                  <a:srgbClr val="A31515"/>
                </a:solidFill>
                <a:highlight>
                  <a:srgbClr val="D9EAD3"/>
                </a:highlight>
                <a:latin typeface="Consolas"/>
                <a:ea typeface="Consolas"/>
                <a:cs typeface="Consolas"/>
                <a:sym typeface="Consolas"/>
              </a:rPr>
              <a:t>"paypal"</a:t>
            </a: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r>
              <a:rPr lang="en-GB" sz="1050">
                <a:solidFill>
                  <a:srgbClr val="0451A5"/>
                </a:solidFill>
                <a:highlight>
                  <a:srgbClr val="D9EAD3"/>
                </a:highlight>
                <a:latin typeface="Consolas"/>
                <a:ea typeface="Consolas"/>
                <a:cs typeface="Consolas"/>
                <a:sym typeface="Consolas"/>
              </a:rPr>
              <a:t>"display_name"</a:t>
            </a:r>
            <a:r>
              <a:rPr lang="en-GB" sz="1050">
                <a:solidFill>
                  <a:schemeClr val="dk1"/>
                </a:solidFill>
                <a:highlight>
                  <a:srgbClr val="D9EAD3"/>
                </a:highlight>
                <a:latin typeface="Consolas"/>
                <a:ea typeface="Consolas"/>
                <a:cs typeface="Consolas"/>
                <a:sym typeface="Consolas"/>
              </a:rPr>
              <a:t>: </a:t>
            </a:r>
            <a:r>
              <a:rPr lang="en-GB" sz="1050">
                <a:solidFill>
                  <a:srgbClr val="A31515"/>
                </a:solidFill>
                <a:highlight>
                  <a:srgbClr val="D9EAD3"/>
                </a:highlight>
                <a:latin typeface="Consolas"/>
                <a:ea typeface="Consolas"/>
                <a:cs typeface="Consolas"/>
                <a:sym typeface="Consolas"/>
              </a:rPr>
              <a:t>"PayPal"</a:t>
            </a:r>
            <a:endParaRPr sz="1050">
              <a:solidFill>
                <a:srgbClr val="A31515"/>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    }</a:t>
            </a:r>
            <a:endParaRPr sz="10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1050">
                <a:solidFill>
                  <a:schemeClr val="dk1"/>
                </a:solidFill>
                <a:highlight>
                  <a:srgbClr val="D9EAD3"/>
                </a:highlight>
                <a:latin typeface="Consolas"/>
                <a:ea typeface="Consolas"/>
                <a:cs typeface="Consolas"/>
                <a:sym typeface="Consolas"/>
              </a:rPr>
              <a:t>]</a:t>
            </a:r>
            <a:endParaRPr sz="1050">
              <a:solidFill>
                <a:schemeClr val="dk1"/>
              </a:solidFill>
              <a:highlight>
                <a:srgbClr val="D9EAD3"/>
              </a:highlight>
              <a:latin typeface="Consolas"/>
              <a:ea typeface="Consolas"/>
              <a:cs typeface="Consolas"/>
              <a:sym typeface="Consolas"/>
            </a:endParaRPr>
          </a:p>
        </p:txBody>
      </p:sp>
      <p:sp>
        <p:nvSpPr>
          <p:cNvPr id="704" name="Google Shape;704;p58"/>
          <p:cNvSpPr txBox="1"/>
          <p:nvPr/>
        </p:nvSpPr>
        <p:spPr>
          <a:xfrm>
            <a:off x="4462625" y="4370700"/>
            <a:ext cx="27531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t>payment-types.json</a:t>
            </a:r>
            <a:endParaRPr i="1"/>
          </a:p>
        </p:txBody>
      </p:sp>
      <p:sp>
        <p:nvSpPr>
          <p:cNvPr id="705" name="Google Shape;705;p58"/>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JSON FILE</a:t>
            </a:r>
            <a:endParaRPr sz="800">
              <a:solidFill>
                <a:srgbClr val="3B41C9"/>
              </a:solidFill>
            </a:endParaRPr>
          </a:p>
        </p:txBody>
      </p:sp>
      <p:sp>
        <p:nvSpPr>
          <p:cNvPr id="706" name="Google Shape;706;p5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07" name="Google Shape;707;p58"/>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708" name="Google Shape;708;p5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9"/>
          <p:cNvSpPr txBox="1"/>
          <p:nvPr>
            <p:ph idx="1" type="body"/>
          </p:nvPr>
        </p:nvSpPr>
        <p:spPr>
          <a:xfrm>
            <a:off x="311700" y="1122875"/>
            <a:ext cx="3751200" cy="1963200"/>
          </a:xfrm>
          <a:prstGeom prst="rect">
            <a:avLst/>
          </a:prstGeom>
          <a:solidFill>
            <a:srgbClr val="D9EAD3"/>
          </a:solidFill>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n-GB" sz="850">
                <a:solidFill>
                  <a:schemeClr val="dk1"/>
                </a:solidFill>
                <a:highlight>
                  <a:srgbClr val="D9EAD3"/>
                </a:highlight>
                <a:latin typeface="Consolas"/>
                <a:ea typeface="Consolas"/>
                <a:cs typeface="Consolas"/>
                <a:sym typeface="Consolas"/>
              </a:rPr>
              <a:t>    </a:t>
            </a:r>
            <a:r>
              <a:rPr lang="en-GB" sz="850">
                <a:solidFill>
                  <a:srgbClr val="800000"/>
                </a:solidFill>
                <a:highlight>
                  <a:srgbClr val="D9EAD3"/>
                </a:highlight>
                <a:latin typeface="Consolas"/>
                <a:ea typeface="Consolas"/>
                <a:cs typeface="Consolas"/>
                <a:sym typeface="Consolas"/>
              </a:rPr>
              <a:t>&lt;div&gt;</a:t>
            </a:r>
            <a:endParaRPr sz="650">
              <a:solidFill>
                <a:srgbClr val="800000"/>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850">
                <a:solidFill>
                  <a:schemeClr val="dk1"/>
                </a:solidFill>
                <a:highlight>
                  <a:srgbClr val="D9EAD3"/>
                </a:highlight>
                <a:latin typeface="Consolas"/>
                <a:ea typeface="Consolas"/>
                <a:cs typeface="Consolas"/>
                <a:sym typeface="Consolas"/>
              </a:rPr>
              <a:t>      </a:t>
            </a:r>
            <a:r>
              <a:rPr lang="en-GB" sz="850">
                <a:solidFill>
                  <a:srgbClr val="800000"/>
                </a:solidFill>
                <a:highlight>
                  <a:srgbClr val="D9EAD3"/>
                </a:highlight>
                <a:latin typeface="Consolas"/>
                <a:ea typeface="Consolas"/>
                <a:cs typeface="Consolas"/>
                <a:sym typeface="Consolas"/>
              </a:rPr>
              <a:t>&lt;div&gt;</a:t>
            </a:r>
            <a:endParaRPr sz="850">
              <a:solidFill>
                <a:srgbClr val="800000"/>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850">
                <a:solidFill>
                  <a:schemeClr val="dk1"/>
                </a:solidFill>
                <a:highlight>
                  <a:srgbClr val="D9EAD3"/>
                </a:highlight>
                <a:latin typeface="Consolas"/>
                <a:ea typeface="Consolas"/>
                <a:cs typeface="Consolas"/>
                <a:sym typeface="Consolas"/>
              </a:rPr>
              <a:t>        </a:t>
            </a:r>
            <a:r>
              <a:rPr lang="en-GB" sz="850">
                <a:solidFill>
                  <a:srgbClr val="800000"/>
                </a:solidFill>
                <a:highlight>
                  <a:srgbClr val="D9EAD3"/>
                </a:highlight>
                <a:latin typeface="Consolas"/>
                <a:ea typeface="Consolas"/>
                <a:cs typeface="Consolas"/>
                <a:sym typeface="Consolas"/>
              </a:rPr>
              <a:t>&lt;label&gt;</a:t>
            </a:r>
            <a:r>
              <a:rPr lang="en-GB" sz="850">
                <a:solidFill>
                  <a:schemeClr val="dk1"/>
                </a:solidFill>
                <a:highlight>
                  <a:srgbClr val="D9EAD3"/>
                </a:highlight>
                <a:latin typeface="Consolas"/>
                <a:ea typeface="Consolas"/>
                <a:cs typeface="Consolas"/>
                <a:sym typeface="Consolas"/>
              </a:rPr>
              <a:t>Product Name</a:t>
            </a:r>
            <a:r>
              <a:rPr lang="en-GB" sz="850">
                <a:solidFill>
                  <a:srgbClr val="800000"/>
                </a:solidFill>
                <a:highlight>
                  <a:srgbClr val="D9EAD3"/>
                </a:highlight>
                <a:latin typeface="Consolas"/>
                <a:ea typeface="Consolas"/>
                <a:cs typeface="Consolas"/>
                <a:sym typeface="Consolas"/>
              </a:rPr>
              <a:t>&lt;/label&gt;</a:t>
            </a:r>
            <a:endParaRPr sz="850">
              <a:solidFill>
                <a:srgbClr val="800000"/>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850">
                <a:solidFill>
                  <a:schemeClr val="dk1"/>
                </a:solidFill>
                <a:highlight>
                  <a:srgbClr val="D9EAD3"/>
                </a:highlight>
                <a:latin typeface="Consolas"/>
                <a:ea typeface="Consolas"/>
                <a:cs typeface="Consolas"/>
                <a:sym typeface="Consolas"/>
              </a:rPr>
              <a:t>        </a:t>
            </a:r>
            <a:r>
              <a:rPr lang="en-GB" sz="850">
                <a:solidFill>
                  <a:srgbClr val="800000"/>
                </a:solidFill>
                <a:highlight>
                  <a:srgbClr val="D9EAD3"/>
                </a:highlight>
                <a:latin typeface="Consolas"/>
                <a:ea typeface="Consolas"/>
                <a:cs typeface="Consolas"/>
                <a:sym typeface="Consolas"/>
              </a:rPr>
              <a:t>&lt;input</a:t>
            </a:r>
            <a:r>
              <a:rPr lang="en-GB" sz="850">
                <a:solidFill>
                  <a:schemeClr val="dk1"/>
                </a:solidFill>
                <a:highlight>
                  <a:srgbClr val="D9EAD3"/>
                </a:highlight>
                <a:latin typeface="Consolas"/>
                <a:ea typeface="Consolas"/>
                <a:cs typeface="Consolas"/>
                <a:sym typeface="Consolas"/>
              </a:rPr>
              <a:t> </a:t>
            </a:r>
            <a:r>
              <a:rPr lang="en-GB" sz="850">
                <a:solidFill>
                  <a:srgbClr val="FF0000"/>
                </a:solidFill>
                <a:highlight>
                  <a:srgbClr val="D9EAD3"/>
                </a:highlight>
                <a:latin typeface="Consolas"/>
                <a:ea typeface="Consolas"/>
                <a:cs typeface="Consolas"/>
                <a:sym typeface="Consolas"/>
              </a:rPr>
              <a:t>type</a:t>
            </a:r>
            <a:r>
              <a:rPr lang="en-GB" sz="850">
                <a:solidFill>
                  <a:schemeClr val="dk1"/>
                </a:solidFill>
                <a:highlight>
                  <a:srgbClr val="D9EAD3"/>
                </a:highlight>
                <a:latin typeface="Consolas"/>
                <a:ea typeface="Consolas"/>
                <a:cs typeface="Consolas"/>
                <a:sym typeface="Consolas"/>
              </a:rPr>
              <a:t>=</a:t>
            </a:r>
            <a:r>
              <a:rPr lang="en-GB" sz="850">
                <a:solidFill>
                  <a:srgbClr val="0000FF"/>
                </a:solidFill>
                <a:highlight>
                  <a:srgbClr val="D9EAD3"/>
                </a:highlight>
                <a:latin typeface="Consolas"/>
                <a:ea typeface="Consolas"/>
                <a:cs typeface="Consolas"/>
                <a:sym typeface="Consolas"/>
              </a:rPr>
              <a:t>"text"</a:t>
            </a:r>
            <a:r>
              <a:rPr lang="en-GB" sz="850">
                <a:solidFill>
                  <a:schemeClr val="dk1"/>
                </a:solidFill>
                <a:highlight>
                  <a:srgbClr val="D9EAD3"/>
                </a:highlight>
                <a:latin typeface="Consolas"/>
                <a:ea typeface="Consolas"/>
                <a:cs typeface="Consolas"/>
                <a:sym typeface="Consolas"/>
              </a:rPr>
              <a:t> </a:t>
            </a:r>
            <a:r>
              <a:rPr lang="en-GB" sz="850">
                <a:solidFill>
                  <a:srgbClr val="FF0000"/>
                </a:solidFill>
                <a:highlight>
                  <a:srgbClr val="D9EAD3"/>
                </a:highlight>
                <a:latin typeface="Consolas"/>
                <a:ea typeface="Consolas"/>
                <a:cs typeface="Consolas"/>
                <a:sym typeface="Consolas"/>
              </a:rPr>
              <a:t>id</a:t>
            </a:r>
            <a:r>
              <a:rPr lang="en-GB" sz="850">
                <a:solidFill>
                  <a:schemeClr val="dk1"/>
                </a:solidFill>
                <a:highlight>
                  <a:srgbClr val="D9EAD3"/>
                </a:highlight>
                <a:latin typeface="Consolas"/>
                <a:ea typeface="Consolas"/>
                <a:cs typeface="Consolas"/>
                <a:sym typeface="Consolas"/>
              </a:rPr>
              <a:t>=</a:t>
            </a:r>
            <a:r>
              <a:rPr lang="en-GB" sz="850">
                <a:solidFill>
                  <a:srgbClr val="0000FF"/>
                </a:solidFill>
                <a:highlight>
                  <a:srgbClr val="D9EAD3"/>
                </a:highlight>
                <a:latin typeface="Consolas"/>
                <a:ea typeface="Consolas"/>
                <a:cs typeface="Consolas"/>
                <a:sym typeface="Consolas"/>
              </a:rPr>
              <a:t>"product-name"</a:t>
            </a:r>
            <a:r>
              <a:rPr lang="en-GB" sz="850">
                <a:solidFill>
                  <a:schemeClr val="dk1"/>
                </a:solidFill>
                <a:highlight>
                  <a:srgbClr val="D9EAD3"/>
                </a:highlight>
                <a:latin typeface="Consolas"/>
                <a:ea typeface="Consolas"/>
                <a:cs typeface="Consolas"/>
                <a:sym typeface="Consolas"/>
              </a:rPr>
              <a:t> </a:t>
            </a:r>
            <a:r>
              <a:rPr lang="en-GB" sz="850">
                <a:solidFill>
                  <a:srgbClr val="800000"/>
                </a:solidFill>
                <a:highlight>
                  <a:srgbClr val="D9EAD3"/>
                </a:highlight>
                <a:latin typeface="Consolas"/>
                <a:ea typeface="Consolas"/>
                <a:cs typeface="Consolas"/>
                <a:sym typeface="Consolas"/>
              </a:rPr>
              <a:t>/&gt;</a:t>
            </a:r>
            <a:endParaRPr sz="850">
              <a:solidFill>
                <a:srgbClr val="800000"/>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850">
                <a:solidFill>
                  <a:schemeClr val="dk1"/>
                </a:solidFill>
                <a:highlight>
                  <a:srgbClr val="D9EAD3"/>
                </a:highlight>
                <a:latin typeface="Consolas"/>
                <a:ea typeface="Consolas"/>
                <a:cs typeface="Consolas"/>
                <a:sym typeface="Consolas"/>
              </a:rPr>
              <a:t>      </a:t>
            </a:r>
            <a:r>
              <a:rPr lang="en-GB" sz="850">
                <a:solidFill>
                  <a:srgbClr val="800000"/>
                </a:solidFill>
                <a:highlight>
                  <a:srgbClr val="D9EAD3"/>
                </a:highlight>
                <a:latin typeface="Consolas"/>
                <a:ea typeface="Consolas"/>
                <a:cs typeface="Consolas"/>
                <a:sym typeface="Consolas"/>
              </a:rPr>
              <a:t>&lt;/div&gt;</a:t>
            </a:r>
            <a:endParaRPr sz="850">
              <a:solidFill>
                <a:srgbClr val="800000"/>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None/>
            </a:pPr>
            <a:r>
              <a:rPr lang="en-GB" sz="850">
                <a:solidFill>
                  <a:schemeClr val="dk1"/>
                </a:solidFill>
                <a:highlight>
                  <a:srgbClr val="D9EAD3"/>
                </a:highlight>
                <a:latin typeface="Consolas"/>
                <a:ea typeface="Consolas"/>
                <a:cs typeface="Consolas"/>
                <a:sym typeface="Consolas"/>
              </a:rPr>
              <a:t>      ...     </a:t>
            </a:r>
            <a:endParaRPr sz="850">
              <a:solidFill>
                <a:schemeClr val="dk1"/>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850">
                <a:solidFill>
                  <a:schemeClr val="dk1"/>
                </a:solidFill>
                <a:highlight>
                  <a:srgbClr val="FFFF00"/>
                </a:highlight>
                <a:latin typeface="Consolas"/>
                <a:ea typeface="Consolas"/>
                <a:cs typeface="Consolas"/>
                <a:sym typeface="Consolas"/>
              </a:rPr>
              <a:t>    </a:t>
            </a:r>
            <a:r>
              <a:rPr lang="en-GB" sz="850">
                <a:solidFill>
                  <a:srgbClr val="800000"/>
                </a:solidFill>
                <a:highlight>
                  <a:srgbClr val="FFFF00"/>
                </a:highlight>
                <a:latin typeface="Consolas"/>
                <a:ea typeface="Consolas"/>
                <a:cs typeface="Consolas"/>
                <a:sym typeface="Consolas"/>
              </a:rPr>
              <a:t>&lt;script</a:t>
            </a:r>
            <a:r>
              <a:rPr lang="en-GB" sz="850">
                <a:solidFill>
                  <a:schemeClr val="dk1"/>
                </a:solidFill>
                <a:highlight>
                  <a:srgbClr val="FFFF00"/>
                </a:highlight>
                <a:latin typeface="Consolas"/>
                <a:ea typeface="Consolas"/>
                <a:cs typeface="Consolas"/>
                <a:sym typeface="Consolas"/>
              </a:rPr>
              <a:t> </a:t>
            </a:r>
            <a:r>
              <a:rPr lang="en-GB" sz="850">
                <a:solidFill>
                  <a:srgbClr val="FF0000"/>
                </a:solidFill>
                <a:highlight>
                  <a:srgbClr val="FFFF00"/>
                </a:highlight>
                <a:latin typeface="Consolas"/>
                <a:ea typeface="Consolas"/>
                <a:cs typeface="Consolas"/>
                <a:sym typeface="Consolas"/>
              </a:rPr>
              <a:t>src</a:t>
            </a:r>
            <a:r>
              <a:rPr lang="en-GB" sz="850">
                <a:solidFill>
                  <a:schemeClr val="dk1"/>
                </a:solidFill>
                <a:highlight>
                  <a:srgbClr val="FFFF00"/>
                </a:highlight>
                <a:latin typeface="Consolas"/>
                <a:ea typeface="Consolas"/>
                <a:cs typeface="Consolas"/>
                <a:sym typeface="Consolas"/>
              </a:rPr>
              <a:t>=</a:t>
            </a:r>
            <a:r>
              <a:rPr lang="en-GB" sz="850">
                <a:solidFill>
                  <a:srgbClr val="0000FF"/>
                </a:solidFill>
                <a:highlight>
                  <a:srgbClr val="FFFF00"/>
                </a:highlight>
                <a:latin typeface="Consolas"/>
                <a:ea typeface="Consolas"/>
                <a:cs typeface="Consolas"/>
                <a:sym typeface="Consolas"/>
              </a:rPr>
              <a:t>"https://cdn.jsdelivr.net/npm/axios/dist/axios.min.js"</a:t>
            </a:r>
            <a:r>
              <a:rPr lang="en-GB" sz="850">
                <a:solidFill>
                  <a:srgbClr val="800000"/>
                </a:solidFill>
                <a:highlight>
                  <a:srgbClr val="FFFF00"/>
                </a:highlight>
                <a:latin typeface="Consolas"/>
                <a:ea typeface="Consolas"/>
                <a:cs typeface="Consolas"/>
                <a:sym typeface="Consolas"/>
              </a:rPr>
              <a:t>&gt;&lt;/script&gt;</a:t>
            </a:r>
            <a:endParaRPr sz="850">
              <a:solidFill>
                <a:srgbClr val="800000"/>
              </a:solidFill>
              <a:highlight>
                <a:srgbClr val="FFFF00"/>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850">
                <a:solidFill>
                  <a:schemeClr val="dk1"/>
                </a:solidFill>
                <a:highlight>
                  <a:srgbClr val="D9EAD3"/>
                </a:highlight>
                <a:latin typeface="Consolas"/>
                <a:ea typeface="Consolas"/>
                <a:cs typeface="Consolas"/>
                <a:sym typeface="Consolas"/>
              </a:rPr>
              <a:t>    </a:t>
            </a:r>
            <a:r>
              <a:rPr lang="en-GB" sz="850">
                <a:solidFill>
                  <a:srgbClr val="800000"/>
                </a:solidFill>
                <a:highlight>
                  <a:srgbClr val="D9EAD3"/>
                </a:highlight>
                <a:latin typeface="Consolas"/>
                <a:ea typeface="Consolas"/>
                <a:cs typeface="Consolas"/>
                <a:sym typeface="Consolas"/>
              </a:rPr>
              <a:t>&lt;script</a:t>
            </a:r>
            <a:r>
              <a:rPr lang="en-GB" sz="850">
                <a:solidFill>
                  <a:schemeClr val="dk1"/>
                </a:solidFill>
                <a:highlight>
                  <a:srgbClr val="D9EAD3"/>
                </a:highlight>
                <a:latin typeface="Consolas"/>
                <a:ea typeface="Consolas"/>
                <a:cs typeface="Consolas"/>
                <a:sym typeface="Consolas"/>
              </a:rPr>
              <a:t> </a:t>
            </a:r>
            <a:r>
              <a:rPr lang="en-GB" sz="850">
                <a:solidFill>
                  <a:srgbClr val="FF0000"/>
                </a:solidFill>
                <a:highlight>
                  <a:srgbClr val="D9EAD3"/>
                </a:highlight>
                <a:latin typeface="Consolas"/>
                <a:ea typeface="Consolas"/>
                <a:cs typeface="Consolas"/>
                <a:sym typeface="Consolas"/>
              </a:rPr>
              <a:t>src</a:t>
            </a:r>
            <a:r>
              <a:rPr lang="en-GB" sz="850">
                <a:solidFill>
                  <a:schemeClr val="dk1"/>
                </a:solidFill>
                <a:highlight>
                  <a:srgbClr val="D9EAD3"/>
                </a:highlight>
                <a:latin typeface="Consolas"/>
                <a:ea typeface="Consolas"/>
                <a:cs typeface="Consolas"/>
                <a:sym typeface="Consolas"/>
              </a:rPr>
              <a:t>=</a:t>
            </a:r>
            <a:r>
              <a:rPr lang="en-GB" sz="850">
                <a:solidFill>
                  <a:srgbClr val="0000FF"/>
                </a:solidFill>
                <a:highlight>
                  <a:srgbClr val="D9EAD3"/>
                </a:highlight>
                <a:latin typeface="Consolas"/>
                <a:ea typeface="Consolas"/>
                <a:cs typeface="Consolas"/>
                <a:sym typeface="Consolas"/>
              </a:rPr>
              <a:t>"list-driven-form.js"</a:t>
            </a:r>
            <a:r>
              <a:rPr lang="en-GB" sz="850">
                <a:solidFill>
                  <a:srgbClr val="800000"/>
                </a:solidFill>
                <a:highlight>
                  <a:srgbClr val="D9EAD3"/>
                </a:highlight>
                <a:latin typeface="Consolas"/>
                <a:ea typeface="Consolas"/>
                <a:cs typeface="Consolas"/>
                <a:sym typeface="Consolas"/>
              </a:rPr>
              <a:t>&gt;&lt;/script&gt;</a:t>
            </a:r>
            <a:endParaRPr sz="850">
              <a:solidFill>
                <a:srgbClr val="800000"/>
              </a:solidFill>
              <a:highlight>
                <a:srgbClr val="D9EAD3"/>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850">
                <a:solidFill>
                  <a:schemeClr val="dk1"/>
                </a:solidFill>
                <a:highlight>
                  <a:srgbClr val="D9EAD3"/>
                </a:highlight>
                <a:latin typeface="Consolas"/>
                <a:ea typeface="Consolas"/>
                <a:cs typeface="Consolas"/>
                <a:sym typeface="Consolas"/>
              </a:rPr>
              <a:t>  </a:t>
            </a:r>
            <a:r>
              <a:rPr lang="en-GB" sz="850">
                <a:solidFill>
                  <a:srgbClr val="800000"/>
                </a:solidFill>
                <a:highlight>
                  <a:srgbClr val="D9EAD3"/>
                </a:highlight>
                <a:latin typeface="Consolas"/>
                <a:ea typeface="Consolas"/>
                <a:cs typeface="Consolas"/>
                <a:sym typeface="Consolas"/>
              </a:rPr>
              <a:t>&lt;/body&gt;</a:t>
            </a:r>
            <a:endParaRPr sz="850">
              <a:solidFill>
                <a:srgbClr val="800000"/>
              </a:solidFill>
              <a:highlight>
                <a:srgbClr val="D9EAD3"/>
              </a:highlight>
              <a:latin typeface="Consolas"/>
              <a:ea typeface="Consolas"/>
              <a:cs typeface="Consolas"/>
              <a:sym typeface="Consolas"/>
            </a:endParaRPr>
          </a:p>
          <a:p>
            <a:pPr indent="0" lvl="0" marL="0" rtl="0" algn="l">
              <a:spcBef>
                <a:spcPts val="0"/>
              </a:spcBef>
              <a:spcAft>
                <a:spcPts val="1200"/>
              </a:spcAft>
              <a:buNone/>
            </a:pPr>
            <a:r>
              <a:t/>
            </a:r>
            <a:endParaRPr sz="1600"/>
          </a:p>
        </p:txBody>
      </p:sp>
      <p:sp>
        <p:nvSpPr>
          <p:cNvPr id="714" name="Google Shape;714;p59"/>
          <p:cNvSpPr txBox="1"/>
          <p:nvPr/>
        </p:nvSpPr>
        <p:spPr>
          <a:xfrm>
            <a:off x="4572000" y="1448500"/>
            <a:ext cx="4260300" cy="30000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750">
                <a:solidFill>
                  <a:srgbClr val="0000FF"/>
                </a:solidFill>
                <a:highlight>
                  <a:srgbClr val="FFF2CC"/>
                </a:highlight>
                <a:latin typeface="Consolas"/>
                <a:ea typeface="Consolas"/>
                <a:cs typeface="Consolas"/>
                <a:sym typeface="Consolas"/>
              </a:rPr>
              <a:t>async</a:t>
            </a:r>
            <a:r>
              <a:rPr lang="en-GB" sz="750">
                <a:solidFill>
                  <a:schemeClr val="dk1"/>
                </a:solidFill>
                <a:highlight>
                  <a:srgbClr val="FFF2CC"/>
                </a:highlight>
                <a:latin typeface="Consolas"/>
                <a:ea typeface="Consolas"/>
                <a:cs typeface="Consolas"/>
                <a:sym typeface="Consolas"/>
              </a:rPr>
              <a:t> </a:t>
            </a:r>
            <a:r>
              <a:rPr lang="en-GB" sz="750">
                <a:solidFill>
                  <a:srgbClr val="0000FF"/>
                </a:solidFill>
                <a:highlight>
                  <a:srgbClr val="FFF2CC"/>
                </a:highlight>
                <a:latin typeface="Consolas"/>
                <a:ea typeface="Consolas"/>
                <a:cs typeface="Consolas"/>
                <a:sym typeface="Consolas"/>
              </a:rPr>
              <a:t>function</a:t>
            </a:r>
            <a:r>
              <a:rPr lang="en-GB" sz="750">
                <a:solidFill>
                  <a:schemeClr val="dk1"/>
                </a:solidFill>
                <a:highlight>
                  <a:srgbClr val="FFF2CC"/>
                </a:highlight>
                <a:latin typeface="Consolas"/>
                <a:ea typeface="Consolas"/>
                <a:cs typeface="Consolas"/>
                <a:sym typeface="Consolas"/>
              </a:rPr>
              <a:t> </a:t>
            </a:r>
            <a:r>
              <a:rPr lang="en-GB" sz="750">
                <a:solidFill>
                  <a:srgbClr val="795E26"/>
                </a:solidFill>
                <a:highlight>
                  <a:srgbClr val="FFF2CC"/>
                </a:highlight>
                <a:latin typeface="Consolas"/>
                <a:ea typeface="Consolas"/>
                <a:cs typeface="Consolas"/>
                <a:sym typeface="Consolas"/>
              </a:rPr>
              <a:t>loadProductTypes</a:t>
            </a:r>
            <a:r>
              <a:rPr lang="en-GB" sz="750">
                <a:solidFill>
                  <a:schemeClr val="dk1"/>
                </a:solidFill>
                <a:highlight>
                  <a:srgbClr val="FFF2CC"/>
                </a:highlight>
                <a:latin typeface="Consolas"/>
                <a:ea typeface="Consolas"/>
                <a:cs typeface="Consolas"/>
                <a:sym typeface="Consolas"/>
              </a:rPr>
              <a:t>() {</a:t>
            </a:r>
            <a:endParaRPr sz="7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chemeClr val="dk1"/>
                </a:solidFill>
                <a:highlight>
                  <a:srgbClr val="FFF2CC"/>
                </a:highlight>
                <a:latin typeface="Consolas"/>
                <a:ea typeface="Consolas"/>
                <a:cs typeface="Consolas"/>
                <a:sym typeface="Consolas"/>
              </a:rPr>
              <a:t>  </a:t>
            </a:r>
            <a:r>
              <a:rPr lang="en-GB" sz="750">
                <a:solidFill>
                  <a:srgbClr val="0000FF"/>
                </a:solidFill>
                <a:highlight>
                  <a:srgbClr val="C9DAF8"/>
                </a:highlight>
                <a:latin typeface="Consolas"/>
                <a:ea typeface="Consolas"/>
                <a:cs typeface="Consolas"/>
                <a:sym typeface="Consolas"/>
              </a:rPr>
              <a:t>let</a:t>
            </a:r>
            <a:r>
              <a:rPr lang="en-GB" sz="750">
                <a:solidFill>
                  <a:schemeClr val="dk1"/>
                </a:solidFill>
                <a:highlight>
                  <a:srgbClr val="C9DAF8"/>
                </a:highlight>
                <a:latin typeface="Consolas"/>
                <a:ea typeface="Consolas"/>
                <a:cs typeface="Consolas"/>
                <a:sym typeface="Consolas"/>
              </a:rPr>
              <a:t> </a:t>
            </a:r>
            <a:r>
              <a:rPr lang="en-GB" sz="750">
                <a:solidFill>
                  <a:srgbClr val="001080"/>
                </a:solidFill>
                <a:highlight>
                  <a:srgbClr val="C9DAF8"/>
                </a:highlight>
                <a:latin typeface="Consolas"/>
                <a:ea typeface="Consolas"/>
                <a:cs typeface="Consolas"/>
                <a:sym typeface="Consolas"/>
              </a:rPr>
              <a:t>response</a:t>
            </a:r>
            <a:r>
              <a:rPr lang="en-GB" sz="750">
                <a:solidFill>
                  <a:schemeClr val="dk1"/>
                </a:solidFill>
                <a:highlight>
                  <a:srgbClr val="C9DAF8"/>
                </a:highlight>
                <a:latin typeface="Consolas"/>
                <a:ea typeface="Consolas"/>
                <a:cs typeface="Consolas"/>
                <a:sym typeface="Consolas"/>
              </a:rPr>
              <a:t> = </a:t>
            </a:r>
            <a:r>
              <a:rPr lang="en-GB" sz="750">
                <a:solidFill>
                  <a:srgbClr val="AF00DB"/>
                </a:solidFill>
                <a:highlight>
                  <a:srgbClr val="C9DAF8"/>
                </a:highlight>
                <a:latin typeface="Consolas"/>
                <a:ea typeface="Consolas"/>
                <a:cs typeface="Consolas"/>
                <a:sym typeface="Consolas"/>
              </a:rPr>
              <a:t>await</a:t>
            </a:r>
            <a:r>
              <a:rPr lang="en-GB" sz="750">
                <a:solidFill>
                  <a:schemeClr val="dk1"/>
                </a:solidFill>
                <a:highlight>
                  <a:srgbClr val="C9DAF8"/>
                </a:highlight>
                <a:latin typeface="Consolas"/>
                <a:ea typeface="Consolas"/>
                <a:cs typeface="Consolas"/>
                <a:sym typeface="Consolas"/>
              </a:rPr>
              <a:t> </a:t>
            </a:r>
            <a:r>
              <a:rPr lang="en-GB" sz="750">
                <a:solidFill>
                  <a:srgbClr val="001080"/>
                </a:solidFill>
                <a:highlight>
                  <a:srgbClr val="C9DAF8"/>
                </a:highlight>
                <a:latin typeface="Consolas"/>
                <a:ea typeface="Consolas"/>
                <a:cs typeface="Consolas"/>
                <a:sym typeface="Consolas"/>
              </a:rPr>
              <a:t>axios</a:t>
            </a:r>
            <a:r>
              <a:rPr lang="en-GB" sz="750">
                <a:solidFill>
                  <a:schemeClr val="dk1"/>
                </a:solidFill>
                <a:highlight>
                  <a:srgbClr val="C9DAF8"/>
                </a:highlight>
                <a:latin typeface="Consolas"/>
                <a:ea typeface="Consolas"/>
                <a:cs typeface="Consolas"/>
                <a:sym typeface="Consolas"/>
              </a:rPr>
              <a:t>.</a:t>
            </a:r>
            <a:r>
              <a:rPr lang="en-GB" sz="750">
                <a:solidFill>
                  <a:srgbClr val="795E26"/>
                </a:solidFill>
                <a:highlight>
                  <a:srgbClr val="C9DAF8"/>
                </a:highlight>
                <a:latin typeface="Consolas"/>
                <a:ea typeface="Consolas"/>
                <a:cs typeface="Consolas"/>
                <a:sym typeface="Consolas"/>
              </a:rPr>
              <a:t>get</a:t>
            </a:r>
            <a:r>
              <a:rPr lang="en-GB" sz="750">
                <a:solidFill>
                  <a:schemeClr val="dk1"/>
                </a:solidFill>
                <a:highlight>
                  <a:srgbClr val="C9DAF8"/>
                </a:highlight>
                <a:latin typeface="Consolas"/>
                <a:ea typeface="Consolas"/>
                <a:cs typeface="Consolas"/>
                <a:sym typeface="Consolas"/>
              </a:rPr>
              <a:t>(</a:t>
            </a:r>
            <a:r>
              <a:rPr lang="en-GB" sz="750">
                <a:solidFill>
                  <a:srgbClr val="A31515"/>
                </a:solidFill>
                <a:highlight>
                  <a:srgbClr val="C9DAF8"/>
                </a:highlight>
                <a:latin typeface="Consolas"/>
                <a:ea typeface="Consolas"/>
                <a:cs typeface="Consolas"/>
                <a:sym typeface="Consolas"/>
              </a:rPr>
              <a:t>"product-types.json"</a:t>
            </a:r>
            <a:r>
              <a:rPr lang="en-GB" sz="750">
                <a:solidFill>
                  <a:schemeClr val="dk1"/>
                </a:solidFill>
                <a:highlight>
                  <a:srgbClr val="C9DAF8"/>
                </a:highlight>
                <a:latin typeface="Consolas"/>
                <a:ea typeface="Consolas"/>
                <a:cs typeface="Consolas"/>
                <a:sym typeface="Consolas"/>
              </a:rPr>
              <a:t>);</a:t>
            </a:r>
            <a:endParaRPr sz="750">
              <a:solidFill>
                <a:schemeClr val="dk1"/>
              </a:solidFill>
              <a:highlight>
                <a:srgbClr val="C9DAF8"/>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chemeClr val="dk1"/>
                </a:solidFill>
                <a:highlight>
                  <a:srgbClr val="FFF2CC"/>
                </a:highlight>
                <a:latin typeface="Consolas"/>
                <a:ea typeface="Consolas"/>
                <a:cs typeface="Consolas"/>
                <a:sym typeface="Consolas"/>
              </a:rPr>
              <a:t>  </a:t>
            </a:r>
            <a:r>
              <a:rPr lang="en-GB" sz="750">
                <a:solidFill>
                  <a:srgbClr val="0000FF"/>
                </a:solidFill>
                <a:highlight>
                  <a:srgbClr val="FFF2CC"/>
                </a:highlight>
                <a:latin typeface="Consolas"/>
                <a:ea typeface="Consolas"/>
                <a:cs typeface="Consolas"/>
                <a:sym typeface="Consolas"/>
              </a:rPr>
              <a:t>let</a:t>
            </a:r>
            <a:r>
              <a:rPr lang="en-GB" sz="750">
                <a:solidFill>
                  <a:schemeClr val="dk1"/>
                </a:solidFill>
                <a:highlight>
                  <a:srgbClr val="FFF2CC"/>
                </a:highlight>
                <a:latin typeface="Consolas"/>
                <a:ea typeface="Consolas"/>
                <a:cs typeface="Consolas"/>
                <a:sym typeface="Consolas"/>
              </a:rPr>
              <a:t> </a:t>
            </a:r>
            <a:r>
              <a:rPr lang="en-GB" sz="750">
                <a:solidFill>
                  <a:srgbClr val="001080"/>
                </a:solidFill>
                <a:highlight>
                  <a:srgbClr val="FFF2CC"/>
                </a:highlight>
                <a:latin typeface="Consolas"/>
                <a:ea typeface="Consolas"/>
                <a:cs typeface="Consolas"/>
                <a:sym typeface="Consolas"/>
              </a:rPr>
              <a:t>productTypes</a:t>
            </a:r>
            <a:r>
              <a:rPr lang="en-GB" sz="750">
                <a:solidFill>
                  <a:schemeClr val="dk1"/>
                </a:solidFill>
                <a:highlight>
                  <a:srgbClr val="FFF2CC"/>
                </a:highlight>
                <a:latin typeface="Consolas"/>
                <a:ea typeface="Consolas"/>
                <a:cs typeface="Consolas"/>
                <a:sym typeface="Consolas"/>
              </a:rPr>
              <a:t> = </a:t>
            </a:r>
            <a:r>
              <a:rPr lang="en-GB" sz="750">
                <a:solidFill>
                  <a:srgbClr val="001080"/>
                </a:solidFill>
                <a:highlight>
                  <a:srgbClr val="FFF2CC"/>
                </a:highlight>
                <a:latin typeface="Consolas"/>
                <a:ea typeface="Consolas"/>
                <a:cs typeface="Consolas"/>
                <a:sym typeface="Consolas"/>
              </a:rPr>
              <a:t>response</a:t>
            </a:r>
            <a:r>
              <a:rPr lang="en-GB" sz="750">
                <a:solidFill>
                  <a:schemeClr val="dk1"/>
                </a:solidFill>
                <a:highlight>
                  <a:srgbClr val="FFF2CC"/>
                </a:highlight>
                <a:latin typeface="Consolas"/>
                <a:ea typeface="Consolas"/>
                <a:cs typeface="Consolas"/>
                <a:sym typeface="Consolas"/>
              </a:rPr>
              <a:t>.</a:t>
            </a:r>
            <a:r>
              <a:rPr lang="en-GB" sz="750">
                <a:solidFill>
                  <a:srgbClr val="001080"/>
                </a:solidFill>
                <a:highlight>
                  <a:srgbClr val="FFF2CC"/>
                </a:highlight>
                <a:latin typeface="Consolas"/>
                <a:ea typeface="Consolas"/>
                <a:cs typeface="Consolas"/>
                <a:sym typeface="Consolas"/>
              </a:rPr>
              <a:t>data</a:t>
            </a:r>
            <a:r>
              <a:rPr lang="en-GB" sz="750">
                <a:solidFill>
                  <a:schemeClr val="dk1"/>
                </a:solidFill>
                <a:highlight>
                  <a:srgbClr val="FFF2CC"/>
                </a:highlight>
                <a:latin typeface="Consolas"/>
                <a:ea typeface="Consolas"/>
                <a:cs typeface="Consolas"/>
                <a:sym typeface="Consolas"/>
              </a:rPr>
              <a:t>;</a:t>
            </a:r>
            <a:endParaRPr sz="7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chemeClr val="dk1"/>
                </a:solidFill>
                <a:highlight>
                  <a:srgbClr val="FFF2CC"/>
                </a:highlight>
                <a:latin typeface="Consolas"/>
                <a:ea typeface="Consolas"/>
                <a:cs typeface="Consolas"/>
                <a:sym typeface="Consolas"/>
              </a:rPr>
              <a:t>  </a:t>
            </a:r>
            <a:r>
              <a:rPr lang="en-GB" sz="750">
                <a:solidFill>
                  <a:srgbClr val="0000FF"/>
                </a:solidFill>
                <a:highlight>
                  <a:srgbClr val="FFF2CC"/>
                </a:highlight>
                <a:latin typeface="Consolas"/>
                <a:ea typeface="Consolas"/>
                <a:cs typeface="Consolas"/>
                <a:sym typeface="Consolas"/>
              </a:rPr>
              <a:t>let</a:t>
            </a:r>
            <a:r>
              <a:rPr lang="en-GB" sz="750">
                <a:solidFill>
                  <a:schemeClr val="dk1"/>
                </a:solidFill>
                <a:highlight>
                  <a:srgbClr val="FFF2CC"/>
                </a:highlight>
                <a:latin typeface="Consolas"/>
                <a:ea typeface="Consolas"/>
                <a:cs typeface="Consolas"/>
                <a:sym typeface="Consolas"/>
              </a:rPr>
              <a:t> </a:t>
            </a:r>
            <a:r>
              <a:rPr lang="en-GB" sz="750">
                <a:solidFill>
                  <a:srgbClr val="001080"/>
                </a:solidFill>
                <a:highlight>
                  <a:srgbClr val="FFF2CC"/>
                </a:highlight>
                <a:latin typeface="Consolas"/>
                <a:ea typeface="Consolas"/>
                <a:cs typeface="Consolas"/>
                <a:sym typeface="Consolas"/>
              </a:rPr>
              <a:t>productTypeDiv</a:t>
            </a:r>
            <a:r>
              <a:rPr lang="en-GB" sz="750">
                <a:solidFill>
                  <a:schemeClr val="dk1"/>
                </a:solidFill>
                <a:highlight>
                  <a:srgbClr val="FFF2CC"/>
                </a:highlight>
                <a:latin typeface="Consolas"/>
                <a:ea typeface="Consolas"/>
                <a:cs typeface="Consolas"/>
                <a:sym typeface="Consolas"/>
              </a:rPr>
              <a:t> = </a:t>
            </a:r>
            <a:r>
              <a:rPr lang="en-GB" sz="750">
                <a:solidFill>
                  <a:srgbClr val="001080"/>
                </a:solidFill>
                <a:highlight>
                  <a:srgbClr val="FFF2CC"/>
                </a:highlight>
                <a:latin typeface="Consolas"/>
                <a:ea typeface="Consolas"/>
                <a:cs typeface="Consolas"/>
                <a:sym typeface="Consolas"/>
              </a:rPr>
              <a:t>document</a:t>
            </a:r>
            <a:r>
              <a:rPr lang="en-GB" sz="750">
                <a:solidFill>
                  <a:schemeClr val="dk1"/>
                </a:solidFill>
                <a:highlight>
                  <a:srgbClr val="FFF2CC"/>
                </a:highlight>
                <a:latin typeface="Consolas"/>
                <a:ea typeface="Consolas"/>
                <a:cs typeface="Consolas"/>
                <a:sym typeface="Consolas"/>
              </a:rPr>
              <a:t>.</a:t>
            </a:r>
            <a:r>
              <a:rPr lang="en-GB" sz="750">
                <a:solidFill>
                  <a:srgbClr val="795E26"/>
                </a:solidFill>
                <a:highlight>
                  <a:srgbClr val="FFF2CC"/>
                </a:highlight>
                <a:latin typeface="Consolas"/>
                <a:ea typeface="Consolas"/>
                <a:cs typeface="Consolas"/>
                <a:sym typeface="Consolas"/>
              </a:rPr>
              <a:t>querySelector</a:t>
            </a:r>
            <a:r>
              <a:rPr lang="en-GB" sz="750">
                <a:solidFill>
                  <a:schemeClr val="dk1"/>
                </a:solidFill>
                <a:highlight>
                  <a:srgbClr val="FFF2CC"/>
                </a:highlight>
                <a:latin typeface="Consolas"/>
                <a:ea typeface="Consolas"/>
                <a:cs typeface="Consolas"/>
                <a:sym typeface="Consolas"/>
              </a:rPr>
              <a:t>(</a:t>
            </a:r>
            <a:r>
              <a:rPr lang="en-GB" sz="750">
                <a:solidFill>
                  <a:srgbClr val="A31515"/>
                </a:solidFill>
                <a:highlight>
                  <a:srgbClr val="FFF2CC"/>
                </a:highlight>
                <a:latin typeface="Consolas"/>
                <a:ea typeface="Consolas"/>
                <a:cs typeface="Consolas"/>
                <a:sym typeface="Consolas"/>
              </a:rPr>
              <a:t>"#product_types"</a:t>
            </a:r>
            <a:r>
              <a:rPr lang="en-GB" sz="750">
                <a:solidFill>
                  <a:schemeClr val="dk1"/>
                </a:solidFill>
                <a:highlight>
                  <a:srgbClr val="FFF2CC"/>
                </a:highlight>
                <a:latin typeface="Consolas"/>
                <a:ea typeface="Consolas"/>
                <a:cs typeface="Consolas"/>
                <a:sym typeface="Consolas"/>
              </a:rPr>
              <a:t>);</a:t>
            </a:r>
            <a:endParaRPr sz="7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chemeClr val="dk1"/>
                </a:solidFill>
                <a:highlight>
                  <a:srgbClr val="FFF2CC"/>
                </a:highlight>
                <a:latin typeface="Consolas"/>
                <a:ea typeface="Consolas"/>
                <a:cs typeface="Consolas"/>
                <a:sym typeface="Consolas"/>
              </a:rPr>
              <a:t>  </a:t>
            </a:r>
            <a:r>
              <a:rPr lang="en-GB" sz="750">
                <a:solidFill>
                  <a:srgbClr val="AF00DB"/>
                </a:solidFill>
                <a:highlight>
                  <a:srgbClr val="FFF2CC"/>
                </a:highlight>
                <a:latin typeface="Consolas"/>
                <a:ea typeface="Consolas"/>
                <a:cs typeface="Consolas"/>
                <a:sym typeface="Consolas"/>
              </a:rPr>
              <a:t>for</a:t>
            </a:r>
            <a:r>
              <a:rPr lang="en-GB" sz="750">
                <a:solidFill>
                  <a:schemeClr val="dk1"/>
                </a:solidFill>
                <a:highlight>
                  <a:srgbClr val="FFF2CC"/>
                </a:highlight>
                <a:latin typeface="Consolas"/>
                <a:ea typeface="Consolas"/>
                <a:cs typeface="Consolas"/>
                <a:sym typeface="Consolas"/>
              </a:rPr>
              <a:t> (</a:t>
            </a:r>
            <a:r>
              <a:rPr lang="en-GB" sz="750">
                <a:solidFill>
                  <a:srgbClr val="0000FF"/>
                </a:solidFill>
                <a:highlight>
                  <a:srgbClr val="FFF2CC"/>
                </a:highlight>
                <a:latin typeface="Consolas"/>
                <a:ea typeface="Consolas"/>
                <a:cs typeface="Consolas"/>
                <a:sym typeface="Consolas"/>
              </a:rPr>
              <a:t>let</a:t>
            </a:r>
            <a:r>
              <a:rPr lang="en-GB" sz="750">
                <a:solidFill>
                  <a:schemeClr val="dk1"/>
                </a:solidFill>
                <a:highlight>
                  <a:srgbClr val="FFF2CC"/>
                </a:highlight>
                <a:latin typeface="Consolas"/>
                <a:ea typeface="Consolas"/>
                <a:cs typeface="Consolas"/>
                <a:sym typeface="Consolas"/>
              </a:rPr>
              <a:t> </a:t>
            </a:r>
            <a:r>
              <a:rPr lang="en-GB" sz="750">
                <a:solidFill>
                  <a:srgbClr val="001080"/>
                </a:solidFill>
                <a:highlight>
                  <a:srgbClr val="FFF2CC"/>
                </a:highlight>
                <a:latin typeface="Consolas"/>
                <a:ea typeface="Consolas"/>
                <a:cs typeface="Consolas"/>
                <a:sym typeface="Consolas"/>
              </a:rPr>
              <a:t>p</a:t>
            </a:r>
            <a:r>
              <a:rPr lang="en-GB" sz="750">
                <a:solidFill>
                  <a:schemeClr val="dk1"/>
                </a:solidFill>
                <a:highlight>
                  <a:srgbClr val="FFF2CC"/>
                </a:highlight>
                <a:latin typeface="Consolas"/>
                <a:ea typeface="Consolas"/>
                <a:cs typeface="Consolas"/>
                <a:sym typeface="Consolas"/>
              </a:rPr>
              <a:t> </a:t>
            </a:r>
            <a:r>
              <a:rPr lang="en-GB" sz="750">
                <a:solidFill>
                  <a:srgbClr val="0000FF"/>
                </a:solidFill>
                <a:highlight>
                  <a:srgbClr val="FFF2CC"/>
                </a:highlight>
                <a:latin typeface="Consolas"/>
                <a:ea typeface="Consolas"/>
                <a:cs typeface="Consolas"/>
                <a:sym typeface="Consolas"/>
              </a:rPr>
              <a:t>of</a:t>
            </a:r>
            <a:r>
              <a:rPr lang="en-GB" sz="750">
                <a:solidFill>
                  <a:schemeClr val="dk1"/>
                </a:solidFill>
                <a:highlight>
                  <a:srgbClr val="FFF2CC"/>
                </a:highlight>
                <a:latin typeface="Consolas"/>
                <a:ea typeface="Consolas"/>
                <a:cs typeface="Consolas"/>
                <a:sym typeface="Consolas"/>
              </a:rPr>
              <a:t> </a:t>
            </a:r>
            <a:r>
              <a:rPr lang="en-GB" sz="750">
                <a:solidFill>
                  <a:srgbClr val="001080"/>
                </a:solidFill>
                <a:highlight>
                  <a:srgbClr val="FFF2CC"/>
                </a:highlight>
                <a:latin typeface="Consolas"/>
                <a:ea typeface="Consolas"/>
                <a:cs typeface="Consolas"/>
                <a:sym typeface="Consolas"/>
              </a:rPr>
              <a:t>productTypes</a:t>
            </a:r>
            <a:r>
              <a:rPr lang="en-GB" sz="750">
                <a:solidFill>
                  <a:schemeClr val="dk1"/>
                </a:solidFill>
                <a:highlight>
                  <a:srgbClr val="FFF2CC"/>
                </a:highlight>
                <a:latin typeface="Consolas"/>
                <a:ea typeface="Consolas"/>
                <a:cs typeface="Consolas"/>
                <a:sym typeface="Consolas"/>
              </a:rPr>
              <a:t>) {</a:t>
            </a:r>
            <a:endParaRPr sz="7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chemeClr val="dk1"/>
                </a:solidFill>
                <a:highlight>
                  <a:srgbClr val="FFF2CC"/>
                </a:highlight>
                <a:latin typeface="Consolas"/>
                <a:ea typeface="Consolas"/>
                <a:cs typeface="Consolas"/>
                <a:sym typeface="Consolas"/>
              </a:rPr>
              <a:t>    </a:t>
            </a:r>
            <a:r>
              <a:rPr lang="en-GB" sz="750">
                <a:solidFill>
                  <a:srgbClr val="0000FF"/>
                </a:solidFill>
                <a:highlight>
                  <a:srgbClr val="FFF2CC"/>
                </a:highlight>
                <a:latin typeface="Consolas"/>
                <a:ea typeface="Consolas"/>
                <a:cs typeface="Consolas"/>
                <a:sym typeface="Consolas"/>
              </a:rPr>
              <a:t>let</a:t>
            </a:r>
            <a:r>
              <a:rPr lang="en-GB" sz="750">
                <a:solidFill>
                  <a:schemeClr val="dk1"/>
                </a:solidFill>
                <a:highlight>
                  <a:srgbClr val="FFF2CC"/>
                </a:highlight>
                <a:latin typeface="Consolas"/>
                <a:ea typeface="Consolas"/>
                <a:cs typeface="Consolas"/>
                <a:sym typeface="Consolas"/>
              </a:rPr>
              <a:t> </a:t>
            </a:r>
            <a:r>
              <a:rPr lang="en-GB" sz="750">
                <a:solidFill>
                  <a:srgbClr val="001080"/>
                </a:solidFill>
                <a:highlight>
                  <a:srgbClr val="FFF2CC"/>
                </a:highlight>
                <a:latin typeface="Consolas"/>
                <a:ea typeface="Consolas"/>
                <a:cs typeface="Consolas"/>
                <a:sym typeface="Consolas"/>
              </a:rPr>
              <a:t>spanElement</a:t>
            </a:r>
            <a:r>
              <a:rPr lang="en-GB" sz="750">
                <a:solidFill>
                  <a:schemeClr val="dk1"/>
                </a:solidFill>
                <a:highlight>
                  <a:srgbClr val="FFF2CC"/>
                </a:highlight>
                <a:latin typeface="Consolas"/>
                <a:ea typeface="Consolas"/>
                <a:cs typeface="Consolas"/>
                <a:sym typeface="Consolas"/>
              </a:rPr>
              <a:t> = </a:t>
            </a:r>
            <a:r>
              <a:rPr lang="en-GB" sz="750">
                <a:solidFill>
                  <a:srgbClr val="001080"/>
                </a:solidFill>
                <a:highlight>
                  <a:srgbClr val="FFF2CC"/>
                </a:highlight>
                <a:latin typeface="Consolas"/>
                <a:ea typeface="Consolas"/>
                <a:cs typeface="Consolas"/>
                <a:sym typeface="Consolas"/>
              </a:rPr>
              <a:t>document</a:t>
            </a:r>
            <a:r>
              <a:rPr lang="en-GB" sz="750">
                <a:solidFill>
                  <a:schemeClr val="dk1"/>
                </a:solidFill>
                <a:highlight>
                  <a:srgbClr val="FFF2CC"/>
                </a:highlight>
                <a:latin typeface="Consolas"/>
                <a:ea typeface="Consolas"/>
                <a:cs typeface="Consolas"/>
                <a:sym typeface="Consolas"/>
              </a:rPr>
              <a:t>.</a:t>
            </a:r>
            <a:r>
              <a:rPr lang="en-GB" sz="750">
                <a:solidFill>
                  <a:srgbClr val="795E26"/>
                </a:solidFill>
                <a:highlight>
                  <a:srgbClr val="FFF2CC"/>
                </a:highlight>
                <a:latin typeface="Consolas"/>
                <a:ea typeface="Consolas"/>
                <a:cs typeface="Consolas"/>
                <a:sym typeface="Consolas"/>
              </a:rPr>
              <a:t>createElement</a:t>
            </a:r>
            <a:r>
              <a:rPr lang="en-GB" sz="750">
                <a:solidFill>
                  <a:schemeClr val="dk1"/>
                </a:solidFill>
                <a:highlight>
                  <a:srgbClr val="FFF2CC"/>
                </a:highlight>
                <a:latin typeface="Consolas"/>
                <a:ea typeface="Consolas"/>
                <a:cs typeface="Consolas"/>
                <a:sym typeface="Consolas"/>
              </a:rPr>
              <a:t>(</a:t>
            </a:r>
            <a:r>
              <a:rPr lang="en-GB" sz="750">
                <a:solidFill>
                  <a:srgbClr val="A31515"/>
                </a:solidFill>
                <a:highlight>
                  <a:srgbClr val="FFF2CC"/>
                </a:highlight>
                <a:latin typeface="Consolas"/>
                <a:ea typeface="Consolas"/>
                <a:cs typeface="Consolas"/>
                <a:sym typeface="Consolas"/>
              </a:rPr>
              <a:t>"span"</a:t>
            </a:r>
            <a:r>
              <a:rPr lang="en-GB" sz="750">
                <a:solidFill>
                  <a:schemeClr val="dk1"/>
                </a:solidFill>
                <a:highlight>
                  <a:srgbClr val="FFF2CC"/>
                </a:highlight>
                <a:latin typeface="Consolas"/>
                <a:ea typeface="Consolas"/>
                <a:cs typeface="Consolas"/>
                <a:sym typeface="Consolas"/>
              </a:rPr>
              <a:t>);</a:t>
            </a:r>
            <a:endParaRPr sz="7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chemeClr val="dk1"/>
                </a:solidFill>
                <a:highlight>
                  <a:srgbClr val="FFF2CC"/>
                </a:highlight>
                <a:latin typeface="Consolas"/>
                <a:ea typeface="Consolas"/>
                <a:cs typeface="Consolas"/>
                <a:sym typeface="Consolas"/>
              </a:rPr>
              <a:t>    </a:t>
            </a:r>
            <a:r>
              <a:rPr lang="en-GB" sz="750">
                <a:solidFill>
                  <a:srgbClr val="001080"/>
                </a:solidFill>
                <a:highlight>
                  <a:srgbClr val="FFF2CC"/>
                </a:highlight>
                <a:latin typeface="Consolas"/>
                <a:ea typeface="Consolas"/>
                <a:cs typeface="Consolas"/>
                <a:sym typeface="Consolas"/>
              </a:rPr>
              <a:t>spanElement</a:t>
            </a:r>
            <a:r>
              <a:rPr lang="en-GB" sz="750">
                <a:solidFill>
                  <a:schemeClr val="dk1"/>
                </a:solidFill>
                <a:highlight>
                  <a:srgbClr val="FFF2CC"/>
                </a:highlight>
                <a:latin typeface="Consolas"/>
                <a:ea typeface="Consolas"/>
                <a:cs typeface="Consolas"/>
                <a:sym typeface="Consolas"/>
              </a:rPr>
              <a:t>.</a:t>
            </a:r>
            <a:r>
              <a:rPr lang="en-GB" sz="750">
                <a:solidFill>
                  <a:srgbClr val="001080"/>
                </a:solidFill>
                <a:highlight>
                  <a:srgbClr val="FFF2CC"/>
                </a:highlight>
                <a:latin typeface="Consolas"/>
                <a:ea typeface="Consolas"/>
                <a:cs typeface="Consolas"/>
                <a:sym typeface="Consolas"/>
              </a:rPr>
              <a:t>innerHTML</a:t>
            </a:r>
            <a:r>
              <a:rPr lang="en-GB" sz="750">
                <a:solidFill>
                  <a:schemeClr val="dk1"/>
                </a:solidFill>
                <a:highlight>
                  <a:srgbClr val="FFF2CC"/>
                </a:highlight>
                <a:latin typeface="Consolas"/>
                <a:ea typeface="Consolas"/>
                <a:cs typeface="Consolas"/>
                <a:sym typeface="Consolas"/>
              </a:rPr>
              <a:t> = </a:t>
            </a:r>
            <a:r>
              <a:rPr lang="en-GB" sz="750">
                <a:solidFill>
                  <a:srgbClr val="A31515"/>
                </a:solidFill>
                <a:highlight>
                  <a:srgbClr val="FFF2CC"/>
                </a:highlight>
                <a:latin typeface="Consolas"/>
                <a:ea typeface="Consolas"/>
                <a:cs typeface="Consolas"/>
                <a:sym typeface="Consolas"/>
              </a:rPr>
              <a:t>`&lt;input type="radio"</a:t>
            </a:r>
            <a:endParaRPr sz="750">
              <a:solidFill>
                <a:srgbClr val="A31515"/>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rgbClr val="A31515"/>
                </a:solidFill>
                <a:highlight>
                  <a:srgbClr val="FFF2CC"/>
                </a:highlight>
                <a:latin typeface="Consolas"/>
                <a:ea typeface="Consolas"/>
                <a:cs typeface="Consolas"/>
                <a:sym typeface="Consolas"/>
              </a:rPr>
              <a:t>                              name="product-type" </a:t>
            </a:r>
            <a:endParaRPr sz="750">
              <a:solidFill>
                <a:srgbClr val="A31515"/>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rgbClr val="A31515"/>
                </a:solidFill>
                <a:highlight>
                  <a:srgbClr val="FFF2CC"/>
                </a:highlight>
                <a:latin typeface="Consolas"/>
                <a:ea typeface="Consolas"/>
                <a:cs typeface="Consolas"/>
                <a:sym typeface="Consolas"/>
              </a:rPr>
              <a:t>                              class="product-type"</a:t>
            </a:r>
            <a:endParaRPr sz="750">
              <a:solidFill>
                <a:srgbClr val="A31515"/>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rgbClr val="A31515"/>
                </a:solidFill>
                <a:highlight>
                  <a:srgbClr val="FFF2CC"/>
                </a:highlight>
                <a:latin typeface="Consolas"/>
                <a:ea typeface="Consolas"/>
                <a:cs typeface="Consolas"/>
                <a:sym typeface="Consolas"/>
              </a:rPr>
              <a:t>                              value="</a:t>
            </a:r>
            <a:r>
              <a:rPr lang="en-GB" sz="750">
                <a:solidFill>
                  <a:srgbClr val="0000FF"/>
                </a:solidFill>
                <a:highlight>
                  <a:srgbClr val="FFF2CC"/>
                </a:highlight>
                <a:latin typeface="Consolas"/>
                <a:ea typeface="Consolas"/>
                <a:cs typeface="Consolas"/>
                <a:sym typeface="Consolas"/>
              </a:rPr>
              <a:t>${</a:t>
            </a:r>
            <a:r>
              <a:rPr lang="en-GB" sz="750">
                <a:solidFill>
                  <a:srgbClr val="001080"/>
                </a:solidFill>
                <a:highlight>
                  <a:srgbClr val="FFF2CC"/>
                </a:highlight>
                <a:latin typeface="Consolas"/>
                <a:ea typeface="Consolas"/>
                <a:cs typeface="Consolas"/>
                <a:sym typeface="Consolas"/>
              </a:rPr>
              <a:t>p</a:t>
            </a:r>
            <a:r>
              <a:rPr lang="en-GB" sz="750">
                <a:solidFill>
                  <a:schemeClr val="dk1"/>
                </a:solidFill>
                <a:highlight>
                  <a:srgbClr val="FFF2CC"/>
                </a:highlight>
                <a:latin typeface="Consolas"/>
                <a:ea typeface="Consolas"/>
                <a:cs typeface="Consolas"/>
                <a:sym typeface="Consolas"/>
              </a:rPr>
              <a:t>.</a:t>
            </a:r>
            <a:r>
              <a:rPr lang="en-GB" sz="750">
                <a:solidFill>
                  <a:srgbClr val="001080"/>
                </a:solidFill>
                <a:highlight>
                  <a:srgbClr val="FFF2CC"/>
                </a:highlight>
                <a:latin typeface="Consolas"/>
                <a:ea typeface="Consolas"/>
                <a:cs typeface="Consolas"/>
                <a:sym typeface="Consolas"/>
              </a:rPr>
              <a:t>type</a:t>
            </a:r>
            <a:r>
              <a:rPr lang="en-GB" sz="750">
                <a:solidFill>
                  <a:srgbClr val="0000FF"/>
                </a:solidFill>
                <a:highlight>
                  <a:srgbClr val="FFF2CC"/>
                </a:highlight>
                <a:latin typeface="Consolas"/>
                <a:ea typeface="Consolas"/>
                <a:cs typeface="Consolas"/>
                <a:sym typeface="Consolas"/>
              </a:rPr>
              <a:t>}</a:t>
            </a:r>
            <a:r>
              <a:rPr lang="en-GB" sz="750">
                <a:solidFill>
                  <a:srgbClr val="A31515"/>
                </a:solidFill>
                <a:highlight>
                  <a:srgbClr val="FFF2CC"/>
                </a:highlight>
                <a:latin typeface="Consolas"/>
                <a:ea typeface="Consolas"/>
                <a:cs typeface="Consolas"/>
                <a:sym typeface="Consolas"/>
              </a:rPr>
              <a:t>"/&gt;  </a:t>
            </a:r>
            <a:endParaRPr sz="750">
              <a:solidFill>
                <a:srgbClr val="A31515"/>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rgbClr val="A31515"/>
                </a:solidFill>
                <a:highlight>
                  <a:srgbClr val="FFF2CC"/>
                </a:highlight>
                <a:latin typeface="Consolas"/>
                <a:ea typeface="Consolas"/>
                <a:cs typeface="Consolas"/>
                <a:sym typeface="Consolas"/>
              </a:rPr>
              <a:t>                              &lt;span&gt;</a:t>
            </a:r>
            <a:r>
              <a:rPr lang="en-GB" sz="750">
                <a:solidFill>
                  <a:srgbClr val="0000FF"/>
                </a:solidFill>
                <a:highlight>
                  <a:srgbClr val="FFF2CC"/>
                </a:highlight>
                <a:latin typeface="Consolas"/>
                <a:ea typeface="Consolas"/>
                <a:cs typeface="Consolas"/>
                <a:sym typeface="Consolas"/>
              </a:rPr>
              <a:t>${</a:t>
            </a:r>
            <a:r>
              <a:rPr lang="en-GB" sz="750">
                <a:solidFill>
                  <a:srgbClr val="001080"/>
                </a:solidFill>
                <a:highlight>
                  <a:srgbClr val="FFF2CC"/>
                </a:highlight>
                <a:latin typeface="Consolas"/>
                <a:ea typeface="Consolas"/>
                <a:cs typeface="Consolas"/>
                <a:sym typeface="Consolas"/>
              </a:rPr>
              <a:t>p</a:t>
            </a:r>
            <a:r>
              <a:rPr lang="en-GB" sz="750">
                <a:solidFill>
                  <a:schemeClr val="dk1"/>
                </a:solidFill>
                <a:highlight>
                  <a:srgbClr val="FFF2CC"/>
                </a:highlight>
                <a:latin typeface="Consolas"/>
                <a:ea typeface="Consolas"/>
                <a:cs typeface="Consolas"/>
                <a:sym typeface="Consolas"/>
              </a:rPr>
              <a:t>.</a:t>
            </a:r>
            <a:r>
              <a:rPr lang="en-GB" sz="750">
                <a:solidFill>
                  <a:srgbClr val="001080"/>
                </a:solidFill>
                <a:highlight>
                  <a:srgbClr val="FFF2CC"/>
                </a:highlight>
                <a:latin typeface="Consolas"/>
                <a:ea typeface="Consolas"/>
                <a:cs typeface="Consolas"/>
                <a:sym typeface="Consolas"/>
              </a:rPr>
              <a:t>display_name</a:t>
            </a:r>
            <a:r>
              <a:rPr lang="en-GB" sz="750">
                <a:solidFill>
                  <a:srgbClr val="0000FF"/>
                </a:solidFill>
                <a:highlight>
                  <a:srgbClr val="FFF2CC"/>
                </a:highlight>
                <a:latin typeface="Consolas"/>
                <a:ea typeface="Consolas"/>
                <a:cs typeface="Consolas"/>
                <a:sym typeface="Consolas"/>
              </a:rPr>
              <a:t>}</a:t>
            </a:r>
            <a:r>
              <a:rPr lang="en-GB" sz="750">
                <a:solidFill>
                  <a:srgbClr val="A31515"/>
                </a:solidFill>
                <a:highlight>
                  <a:srgbClr val="FFF2CC"/>
                </a:highlight>
                <a:latin typeface="Consolas"/>
                <a:ea typeface="Consolas"/>
                <a:cs typeface="Consolas"/>
                <a:sym typeface="Consolas"/>
              </a:rPr>
              <a:t>&lt;/span&gt;`</a:t>
            </a:r>
            <a:r>
              <a:rPr lang="en-GB" sz="750">
                <a:solidFill>
                  <a:schemeClr val="dk1"/>
                </a:solidFill>
                <a:highlight>
                  <a:srgbClr val="FFF2CC"/>
                </a:highlight>
                <a:latin typeface="Consolas"/>
                <a:ea typeface="Consolas"/>
                <a:cs typeface="Consolas"/>
                <a:sym typeface="Consolas"/>
              </a:rPr>
              <a:t>;</a:t>
            </a:r>
            <a:endParaRPr sz="7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chemeClr val="dk1"/>
                </a:solidFill>
                <a:highlight>
                  <a:srgbClr val="FFF2CC"/>
                </a:highlight>
                <a:latin typeface="Consolas"/>
                <a:ea typeface="Consolas"/>
                <a:cs typeface="Consolas"/>
                <a:sym typeface="Consolas"/>
              </a:rPr>
              <a:t>    </a:t>
            </a:r>
            <a:r>
              <a:rPr lang="en-GB" sz="750">
                <a:solidFill>
                  <a:srgbClr val="001080"/>
                </a:solidFill>
                <a:highlight>
                  <a:srgbClr val="FFF2CC"/>
                </a:highlight>
                <a:latin typeface="Consolas"/>
                <a:ea typeface="Consolas"/>
                <a:cs typeface="Consolas"/>
                <a:sym typeface="Consolas"/>
              </a:rPr>
              <a:t>productTypeDiv</a:t>
            </a:r>
            <a:r>
              <a:rPr lang="en-GB" sz="750">
                <a:solidFill>
                  <a:schemeClr val="dk1"/>
                </a:solidFill>
                <a:highlight>
                  <a:srgbClr val="FFF2CC"/>
                </a:highlight>
                <a:latin typeface="Consolas"/>
                <a:ea typeface="Consolas"/>
                <a:cs typeface="Consolas"/>
                <a:sym typeface="Consolas"/>
              </a:rPr>
              <a:t>.</a:t>
            </a:r>
            <a:r>
              <a:rPr lang="en-GB" sz="750">
                <a:solidFill>
                  <a:srgbClr val="795E26"/>
                </a:solidFill>
                <a:highlight>
                  <a:srgbClr val="FFF2CC"/>
                </a:highlight>
                <a:latin typeface="Consolas"/>
                <a:ea typeface="Consolas"/>
                <a:cs typeface="Consolas"/>
                <a:sym typeface="Consolas"/>
              </a:rPr>
              <a:t>appendChild</a:t>
            </a:r>
            <a:r>
              <a:rPr lang="en-GB" sz="750">
                <a:solidFill>
                  <a:schemeClr val="dk1"/>
                </a:solidFill>
                <a:highlight>
                  <a:srgbClr val="FFF2CC"/>
                </a:highlight>
                <a:latin typeface="Consolas"/>
                <a:ea typeface="Consolas"/>
                <a:cs typeface="Consolas"/>
                <a:sym typeface="Consolas"/>
              </a:rPr>
              <a:t>(</a:t>
            </a:r>
            <a:r>
              <a:rPr lang="en-GB" sz="750">
                <a:solidFill>
                  <a:srgbClr val="001080"/>
                </a:solidFill>
                <a:highlight>
                  <a:srgbClr val="FFF2CC"/>
                </a:highlight>
                <a:latin typeface="Consolas"/>
                <a:ea typeface="Consolas"/>
                <a:cs typeface="Consolas"/>
                <a:sym typeface="Consolas"/>
              </a:rPr>
              <a:t>spanElement</a:t>
            </a:r>
            <a:r>
              <a:rPr lang="en-GB" sz="750">
                <a:solidFill>
                  <a:schemeClr val="dk1"/>
                </a:solidFill>
                <a:highlight>
                  <a:srgbClr val="FFF2CC"/>
                </a:highlight>
                <a:latin typeface="Consolas"/>
                <a:ea typeface="Consolas"/>
                <a:cs typeface="Consolas"/>
                <a:sym typeface="Consolas"/>
              </a:rPr>
              <a:t>);</a:t>
            </a:r>
            <a:endParaRPr sz="7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chemeClr val="dk1"/>
                </a:solidFill>
                <a:highlight>
                  <a:srgbClr val="FFF2CC"/>
                </a:highlight>
                <a:latin typeface="Consolas"/>
                <a:ea typeface="Consolas"/>
                <a:cs typeface="Consolas"/>
                <a:sym typeface="Consolas"/>
              </a:rPr>
              <a:t>  }</a:t>
            </a:r>
            <a:endParaRPr sz="7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chemeClr val="dk1"/>
                </a:solidFill>
                <a:highlight>
                  <a:srgbClr val="FFF2CC"/>
                </a:highlight>
                <a:latin typeface="Consolas"/>
                <a:ea typeface="Consolas"/>
                <a:cs typeface="Consolas"/>
                <a:sym typeface="Consolas"/>
              </a:rPr>
              <a:t>}</a:t>
            </a:r>
            <a:endParaRPr sz="7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t/>
            </a:r>
            <a:endParaRPr sz="750">
              <a:solidFill>
                <a:schemeClr val="dk1"/>
              </a:solidFill>
              <a:highlight>
                <a:srgbClr val="FFF2CC"/>
              </a:highlight>
              <a:latin typeface="Consolas"/>
              <a:ea typeface="Consolas"/>
              <a:cs typeface="Consolas"/>
              <a:sym typeface="Consolas"/>
            </a:endParaRPr>
          </a:p>
          <a:p>
            <a:pPr indent="0" lvl="0" marL="0" rtl="0" algn="l">
              <a:lnSpc>
                <a:spcPct val="135714"/>
              </a:lnSpc>
              <a:spcBef>
                <a:spcPts val="0"/>
              </a:spcBef>
              <a:spcAft>
                <a:spcPts val="0"/>
              </a:spcAft>
              <a:buNone/>
            </a:pPr>
            <a:r>
              <a:rPr lang="en-GB" sz="750">
                <a:solidFill>
                  <a:srgbClr val="795E26"/>
                </a:solidFill>
                <a:highlight>
                  <a:srgbClr val="FFF2CC"/>
                </a:highlight>
                <a:latin typeface="Consolas"/>
                <a:ea typeface="Consolas"/>
                <a:cs typeface="Consolas"/>
                <a:sym typeface="Consolas"/>
              </a:rPr>
              <a:t>loadProductTypes</a:t>
            </a:r>
            <a:r>
              <a:rPr lang="en-GB" sz="750">
                <a:solidFill>
                  <a:schemeClr val="dk1"/>
                </a:solidFill>
                <a:highlight>
                  <a:srgbClr val="FFF2CC"/>
                </a:highlight>
                <a:latin typeface="Consolas"/>
                <a:ea typeface="Consolas"/>
                <a:cs typeface="Consolas"/>
                <a:sym typeface="Consolas"/>
              </a:rPr>
              <a:t>();</a:t>
            </a:r>
            <a:endParaRPr sz="750">
              <a:solidFill>
                <a:schemeClr val="dk1"/>
              </a:solidFill>
              <a:highlight>
                <a:srgbClr val="FFF2CC"/>
              </a:highlight>
              <a:latin typeface="Consolas"/>
              <a:ea typeface="Consolas"/>
              <a:cs typeface="Consolas"/>
              <a:sym typeface="Consolas"/>
            </a:endParaRPr>
          </a:p>
        </p:txBody>
      </p:sp>
      <p:sp>
        <p:nvSpPr>
          <p:cNvPr id="715" name="Google Shape;715;p59"/>
          <p:cNvSpPr txBox="1"/>
          <p:nvPr/>
        </p:nvSpPr>
        <p:spPr>
          <a:xfrm>
            <a:off x="333025" y="3574550"/>
            <a:ext cx="1524600" cy="10140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Make sure to remember to include the </a:t>
            </a:r>
            <a:r>
              <a:rPr i="1" lang="en-GB"/>
              <a:t>axios</a:t>
            </a:r>
            <a:r>
              <a:rPr lang="en-GB"/>
              <a:t> script.</a:t>
            </a:r>
            <a:endParaRPr/>
          </a:p>
        </p:txBody>
      </p:sp>
      <p:cxnSp>
        <p:nvCxnSpPr>
          <p:cNvPr id="716" name="Google Shape;716;p59"/>
          <p:cNvCxnSpPr>
            <a:stCxn id="715" idx="0"/>
          </p:cNvCxnSpPr>
          <p:nvPr/>
        </p:nvCxnSpPr>
        <p:spPr>
          <a:xfrm flipH="1" rot="10800000">
            <a:off x="1095325" y="2612450"/>
            <a:ext cx="577200" cy="962100"/>
          </a:xfrm>
          <a:prstGeom prst="straightConnector1">
            <a:avLst/>
          </a:prstGeom>
          <a:noFill/>
          <a:ln cap="flat" cmpd="sng" w="9525">
            <a:solidFill>
              <a:schemeClr val="dk2"/>
            </a:solidFill>
            <a:prstDash val="solid"/>
            <a:round/>
            <a:headEnd len="med" w="med" type="none"/>
            <a:tailEnd len="med" w="med" type="triangle"/>
          </a:ln>
        </p:spPr>
      </p:cxnSp>
      <p:sp>
        <p:nvSpPr>
          <p:cNvPr id="717" name="Google Shape;717;p59"/>
          <p:cNvSpPr txBox="1"/>
          <p:nvPr/>
        </p:nvSpPr>
        <p:spPr>
          <a:xfrm>
            <a:off x="6949275" y="273825"/>
            <a:ext cx="1813200" cy="7440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Load all the product types from the JSON file</a:t>
            </a:r>
            <a:endParaRPr/>
          </a:p>
        </p:txBody>
      </p:sp>
      <p:cxnSp>
        <p:nvCxnSpPr>
          <p:cNvPr id="718" name="Google Shape;718;p59"/>
          <p:cNvCxnSpPr/>
          <p:nvPr/>
        </p:nvCxnSpPr>
        <p:spPr>
          <a:xfrm flipH="1">
            <a:off x="6971325" y="1080500"/>
            <a:ext cx="370200" cy="555000"/>
          </a:xfrm>
          <a:prstGeom prst="straightConnector1">
            <a:avLst/>
          </a:prstGeom>
          <a:noFill/>
          <a:ln cap="flat" cmpd="sng" w="9525">
            <a:solidFill>
              <a:schemeClr val="dk2"/>
            </a:solidFill>
            <a:prstDash val="solid"/>
            <a:round/>
            <a:headEnd len="med" w="med" type="none"/>
            <a:tailEnd len="med" w="med" type="triangle"/>
          </a:ln>
        </p:spPr>
      </p:cxnSp>
      <p:sp>
        <p:nvSpPr>
          <p:cNvPr id="719" name="Google Shape;719;p59"/>
          <p:cNvSpPr txBox="1"/>
          <p:nvPr/>
        </p:nvSpPr>
        <p:spPr>
          <a:xfrm>
            <a:off x="134075" y="4721650"/>
            <a:ext cx="8732100" cy="36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t>See the full code here: </a:t>
            </a:r>
            <a:r>
              <a:rPr lang="en-GB" sz="1200" u="sng">
                <a:solidFill>
                  <a:schemeClr val="hlink"/>
                </a:solidFill>
                <a:hlinkClick r:id="rId3"/>
              </a:rPr>
              <a:t>https://replit.com/@immalcolm/axios-data-driven</a:t>
            </a:r>
            <a:endParaRPr sz="1200"/>
          </a:p>
          <a:p>
            <a:pPr indent="0" lvl="0" marL="0" rtl="0" algn="r">
              <a:spcBef>
                <a:spcPts val="0"/>
              </a:spcBef>
              <a:spcAft>
                <a:spcPts val="0"/>
              </a:spcAft>
              <a:buNone/>
            </a:pPr>
            <a:r>
              <a:t/>
            </a:r>
            <a:endParaRPr sz="1200"/>
          </a:p>
          <a:p>
            <a:pPr indent="0" lvl="0" marL="0" rtl="0" algn="r">
              <a:spcBef>
                <a:spcPts val="0"/>
              </a:spcBef>
              <a:spcAft>
                <a:spcPts val="0"/>
              </a:spcAft>
              <a:buNone/>
            </a:pPr>
            <a:r>
              <a:t/>
            </a:r>
            <a:endParaRPr sz="1200"/>
          </a:p>
        </p:txBody>
      </p:sp>
      <p:sp>
        <p:nvSpPr>
          <p:cNvPr id="720" name="Google Shape;720;p59"/>
          <p:cNvSpPr txBox="1"/>
          <p:nvPr/>
        </p:nvSpPr>
        <p:spPr>
          <a:xfrm>
            <a:off x="1163850" y="394475"/>
            <a:ext cx="68163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Data-Driven Form</a:t>
            </a:r>
            <a:endParaRPr sz="800">
              <a:solidFill>
                <a:srgbClr val="3B41C9"/>
              </a:solidFill>
            </a:endParaRPr>
          </a:p>
        </p:txBody>
      </p:sp>
      <p:sp>
        <p:nvSpPr>
          <p:cNvPr id="721" name="Google Shape;721;p5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22" name="Google Shape;722;p59"/>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723" name="Google Shape;723;p5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74EA7"/>
        </a:solidFill>
      </p:bgPr>
    </p:bg>
    <p:spTree>
      <p:nvGrpSpPr>
        <p:cNvPr id="727" name="Shape 727"/>
        <p:cNvGrpSpPr/>
        <p:nvPr/>
      </p:nvGrpSpPr>
      <p:grpSpPr>
        <a:xfrm>
          <a:off x="0" y="0"/>
          <a:ext cx="0" cy="0"/>
          <a:chOff x="0" y="0"/>
          <a:chExt cx="0" cy="0"/>
        </a:xfrm>
      </p:grpSpPr>
      <p:sp>
        <p:nvSpPr>
          <p:cNvPr id="728" name="Google Shape;728;p60"/>
          <p:cNvSpPr txBox="1"/>
          <p:nvPr>
            <p:ph type="ctrTitle"/>
          </p:nvPr>
        </p:nvSpPr>
        <p:spPr>
          <a:xfrm>
            <a:off x="311700" y="1951438"/>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solidFill>
                  <a:srgbClr val="FFFFFF"/>
                </a:solidFill>
                <a:latin typeface="Lato"/>
                <a:ea typeface="Lato"/>
                <a:cs typeface="Lato"/>
                <a:sym typeface="Lato"/>
              </a:rPr>
              <a:t>TOOLS OF THE TRADE</a:t>
            </a:r>
            <a:endParaRPr>
              <a:solidFill>
                <a:srgbClr val="FFFFFF"/>
              </a:solidFill>
              <a:latin typeface="Lato"/>
              <a:ea typeface="Lato"/>
              <a:cs typeface="Lato"/>
              <a:sym typeface="Lato"/>
            </a:endParaRPr>
          </a:p>
        </p:txBody>
      </p:sp>
      <p:sp>
        <p:nvSpPr>
          <p:cNvPr id="729" name="Google Shape;729;p60"/>
          <p:cNvSpPr txBox="1"/>
          <p:nvPr>
            <p:ph idx="1" type="subTitle"/>
          </p:nvPr>
        </p:nvSpPr>
        <p:spPr>
          <a:xfrm>
            <a:off x="311700" y="2542538"/>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000">
                <a:solidFill>
                  <a:srgbClr val="FFFFFF"/>
                </a:solidFill>
                <a:latin typeface="Lato Light"/>
                <a:ea typeface="Lato Light"/>
                <a:cs typeface="Lato Light"/>
                <a:sym typeface="Lato Light"/>
              </a:rPr>
              <a:t>WORK SMART</a:t>
            </a:r>
            <a:endParaRPr sz="2000">
              <a:solidFill>
                <a:srgbClr val="FFFFFF"/>
              </a:solidFill>
              <a:latin typeface="Lato Light"/>
              <a:ea typeface="Lato Light"/>
              <a:cs typeface="Lato Light"/>
              <a:sym typeface="Lato Light"/>
            </a:endParaRPr>
          </a:p>
        </p:txBody>
      </p:sp>
      <p:pic>
        <p:nvPicPr>
          <p:cNvPr id="730" name="Google Shape;730;p60"/>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731" name="Google Shape;731;p60"/>
          <p:cNvPicPr preferRelativeResize="0"/>
          <p:nvPr/>
        </p:nvPicPr>
        <p:blipFill rotWithShape="1">
          <a:blip r:embed="rId4">
            <a:alphaModFix/>
          </a:blip>
          <a:srcRect b="0" l="0" r="0" t="0"/>
          <a:stretch/>
        </p:blipFill>
        <p:spPr>
          <a:xfrm>
            <a:off x="1109075" y="1886263"/>
            <a:ext cx="210933" cy="210933"/>
          </a:xfrm>
          <a:prstGeom prst="rect">
            <a:avLst/>
          </a:prstGeom>
          <a:noFill/>
          <a:ln>
            <a:noFill/>
          </a:ln>
        </p:spPr>
      </p:pic>
      <p:sp>
        <p:nvSpPr>
          <p:cNvPr id="732" name="Google Shape;732;p6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33" name="Google Shape;733;p60"/>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734" name="Google Shape;734;p6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1"/>
          <p:cNvSpPr txBox="1"/>
          <p:nvPr/>
        </p:nvSpPr>
        <p:spPr>
          <a:xfrm>
            <a:off x="213725" y="291150"/>
            <a:ext cx="42948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Merriweather"/>
                <a:ea typeface="Merriweather"/>
                <a:cs typeface="Merriweather"/>
                <a:sym typeface="Merriweather"/>
              </a:rPr>
              <a:t>Designs &amp; Visuals (Where to start)</a:t>
            </a:r>
            <a:endParaRPr b="1">
              <a:latin typeface="Merriweather"/>
              <a:ea typeface="Merriweather"/>
              <a:cs typeface="Merriweather"/>
              <a:sym typeface="Merriweathe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latin typeface="Calibri"/>
                <a:ea typeface="Calibri"/>
                <a:cs typeface="Calibri"/>
                <a:sym typeface="Calibri"/>
              </a:rPr>
              <a:t>Use these sites to help you in you visual research</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i="1" lang="en-GB">
                <a:solidFill>
                  <a:schemeClr val="dk1"/>
                </a:solidFill>
                <a:latin typeface="Calibri"/>
                <a:ea typeface="Calibri"/>
                <a:cs typeface="Calibri"/>
                <a:sym typeface="Calibri"/>
              </a:rPr>
              <a:t>Dribbble - Get inspired by designers </a:t>
            </a:r>
            <a:endParaRPr i="1">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3"/>
              </a:rPr>
              <a:t>https://dribbble.com/shots/popular/web-design</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i="1" lang="en-GB">
                <a:solidFill>
                  <a:schemeClr val="dk1"/>
                </a:solidFill>
                <a:latin typeface="Calibri"/>
                <a:ea typeface="Calibri"/>
                <a:cs typeface="Calibri"/>
                <a:sym typeface="Calibri"/>
              </a:rPr>
              <a:t>Behance.net “Linkedin” for creatives </a:t>
            </a:r>
            <a:endParaRPr i="1">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4"/>
              </a:rPr>
              <a:t>https://www.behance.net/search/projects?field=web%20design</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i="1" lang="en-GB">
                <a:solidFill>
                  <a:schemeClr val="dk1"/>
                </a:solidFill>
                <a:latin typeface="Calibri"/>
                <a:ea typeface="Calibri"/>
                <a:cs typeface="Calibri"/>
                <a:sym typeface="Calibri"/>
              </a:rPr>
              <a:t>Find inspirations by design patterns </a:t>
            </a:r>
            <a:endParaRPr i="1">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5"/>
              </a:rPr>
              <a:t>https://pttrns.com/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i="1" lang="en-GB">
                <a:solidFill>
                  <a:schemeClr val="dk1"/>
                </a:solidFill>
                <a:latin typeface="Calibri"/>
                <a:ea typeface="Calibri"/>
                <a:cs typeface="Calibri"/>
                <a:sym typeface="Calibri"/>
              </a:rPr>
              <a:t>Website inspiration</a:t>
            </a:r>
            <a:endParaRPr i="1">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6"/>
              </a:rPr>
              <a:t>https://www.awwwards.com/</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7"/>
              </a:rPr>
              <a:t>https://www.siteinspire.com/</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8"/>
              </a:rPr>
              <a:t>Pinterest Web Design Trends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9"/>
              </a:rPr>
              <a:t>https://cssnectar.com/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740" name="Google Shape;740;p61"/>
          <p:cNvSpPr txBox="1"/>
          <p:nvPr/>
        </p:nvSpPr>
        <p:spPr>
          <a:xfrm>
            <a:off x="5080750" y="338200"/>
            <a:ext cx="36225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dk1"/>
                </a:solidFill>
                <a:latin typeface="Calibri"/>
                <a:ea typeface="Calibri"/>
                <a:cs typeface="Calibri"/>
                <a:sym typeface="Calibri"/>
              </a:rPr>
              <a:t>Common Comments</a:t>
            </a:r>
            <a:endParaRPr b="1"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GB" sz="1300">
                <a:solidFill>
                  <a:schemeClr val="dk1"/>
                </a:solidFill>
                <a:latin typeface="Calibri"/>
                <a:ea typeface="Calibri"/>
                <a:cs typeface="Calibri"/>
                <a:sym typeface="Calibri"/>
              </a:rPr>
              <a:t>Cher.. My design skill CMI</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GB" sz="1300">
                <a:solidFill>
                  <a:schemeClr val="dk1"/>
                </a:solidFill>
                <a:latin typeface="Calibri"/>
                <a:ea typeface="Calibri"/>
                <a:cs typeface="Calibri"/>
                <a:sym typeface="Calibri"/>
              </a:rPr>
              <a:t>Cher I don’t know what colors to use.</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GB" sz="1300">
                <a:solidFill>
                  <a:schemeClr val="dk1"/>
                </a:solidFill>
                <a:latin typeface="Calibri"/>
                <a:ea typeface="Calibri"/>
                <a:cs typeface="Calibri"/>
                <a:sym typeface="Calibri"/>
              </a:rPr>
              <a:t>Where do I start?</a:t>
            </a:r>
            <a:endParaRPr sz="1300">
              <a:solidFill>
                <a:schemeClr val="dk1"/>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n-GB" sz="1300">
                <a:solidFill>
                  <a:schemeClr val="dk1"/>
                </a:solidFill>
                <a:latin typeface="Calibri"/>
                <a:ea typeface="Calibri"/>
                <a:cs typeface="Calibri"/>
                <a:sym typeface="Calibri"/>
              </a:rPr>
              <a:t>How do I layout my site</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i="1" lang="en-GB" sz="1300">
                <a:solidFill>
                  <a:schemeClr val="dk1"/>
                </a:solidFill>
                <a:latin typeface="Calibri"/>
                <a:ea typeface="Calibri"/>
                <a:cs typeface="Calibri"/>
                <a:sym typeface="Calibri"/>
              </a:rPr>
              <a:t>Colors</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10"/>
              </a:rPr>
              <a:t>https://color.adobe.com/create/color-wheel</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GB" sz="1300">
                <a:solidFill>
                  <a:schemeClr val="dk1"/>
                </a:solidFill>
                <a:latin typeface="Calibri"/>
                <a:ea typeface="Calibri"/>
                <a:cs typeface="Calibri"/>
                <a:sym typeface="Calibri"/>
              </a:rPr>
              <a:t>Google Material Color Tool</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11"/>
              </a:rPr>
              <a:t>https://material.io/resources/color/#!/</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b="1" lang="en-GB" sz="1300">
                <a:solidFill>
                  <a:srgbClr val="FF0000"/>
                </a:solidFill>
                <a:latin typeface="Calibri"/>
                <a:ea typeface="Calibri"/>
                <a:cs typeface="Calibri"/>
                <a:sym typeface="Calibri"/>
              </a:rPr>
              <a:t>AI Powered Color Generator</a:t>
            </a:r>
            <a:endParaRPr b="1" sz="1300">
              <a:solidFill>
                <a:srgbClr val="FF0000"/>
              </a:solidFill>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12"/>
              </a:rPr>
              <a:t>http://khroma.co/</a:t>
            </a:r>
            <a:r>
              <a:rPr lang="en-GB" sz="1300">
                <a:solidFill>
                  <a:schemeClr val="dk1"/>
                </a:solidFill>
                <a:latin typeface="Calibri"/>
                <a:ea typeface="Calibri"/>
                <a:cs typeface="Calibri"/>
                <a:sym typeface="Calibri"/>
              </a:rPr>
              <a:t> (fun, love it)</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i="1" lang="en-GB" sz="1300">
                <a:solidFill>
                  <a:schemeClr val="dk1"/>
                </a:solidFill>
                <a:latin typeface="Calibri"/>
                <a:ea typeface="Calibri"/>
                <a:cs typeface="Calibri"/>
                <a:sym typeface="Calibri"/>
              </a:rPr>
              <a:t>Instagram Inspiration</a:t>
            </a:r>
            <a:endParaRPr i="1" sz="1300">
              <a:solidFill>
                <a:schemeClr val="dk1"/>
              </a:solidFill>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13"/>
              </a:rPr>
              <a:t>https://www.instagram.com/welovewebdesign/</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14"/>
              </a:rPr>
              <a:t>https://www.instagram.com/dailywebdesign/</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15"/>
              </a:rPr>
              <a:t>https://www.instagram.com/uibucket/</a:t>
            </a:r>
            <a:endParaRPr sz="1300">
              <a:solidFill>
                <a:schemeClr val="dk1"/>
              </a:solidFill>
              <a:latin typeface="Calibri"/>
              <a:ea typeface="Calibri"/>
              <a:cs typeface="Calibri"/>
              <a:sym typeface="Calibri"/>
            </a:endParaRPr>
          </a:p>
        </p:txBody>
      </p:sp>
      <p:sp>
        <p:nvSpPr>
          <p:cNvPr id="741" name="Google Shape;741;p61"/>
          <p:cNvSpPr txBox="1"/>
          <p:nvPr/>
        </p:nvSpPr>
        <p:spPr>
          <a:xfrm>
            <a:off x="3387175" y="4218300"/>
            <a:ext cx="56031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000">
                <a:solidFill>
                  <a:schemeClr val="dk1"/>
                </a:solidFill>
                <a:latin typeface="Calibri"/>
                <a:ea typeface="Calibri"/>
                <a:cs typeface="Calibri"/>
                <a:sym typeface="Calibri"/>
              </a:rPr>
              <a:t>Reading</a:t>
            </a:r>
            <a:endParaRPr b="1" sz="1000">
              <a:solidFill>
                <a:schemeClr val="dk1"/>
              </a:solidFill>
              <a:latin typeface="Calibri"/>
              <a:ea typeface="Calibri"/>
              <a:cs typeface="Calibri"/>
              <a:sym typeface="Calibri"/>
            </a:endParaRPr>
          </a:p>
          <a:p>
            <a:pPr indent="0" lvl="0" marL="0" rtl="0" algn="r">
              <a:spcBef>
                <a:spcPts val="0"/>
              </a:spcBef>
              <a:spcAft>
                <a:spcPts val="0"/>
              </a:spcAft>
              <a:buNone/>
            </a:pPr>
            <a:r>
              <a:rPr lang="en-GB" sz="1000" u="sng">
                <a:solidFill>
                  <a:schemeClr val="accent5"/>
                </a:solidFill>
                <a:latin typeface="Calibri"/>
                <a:ea typeface="Calibri"/>
                <a:cs typeface="Calibri"/>
                <a:sym typeface="Calibri"/>
                <a:hlinkClick r:id="rId16">
                  <a:extLst>
                    <a:ext uri="{A12FA001-AC4F-418D-AE19-62706E023703}">
                      <ahyp:hlinkClr val="tx"/>
                    </a:ext>
                  </a:extLst>
                </a:hlinkClick>
              </a:rPr>
              <a:t>https://99designs.com.sg/blog/tips/10-of-the-best-sources-for-web-design-inspiration/</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17"/>
              </a:rPr>
              <a:t>https://material.io/design/color/the-color-system.html#tools-for-picking-colors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742" name="Google Shape;742;p6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43" name="Google Shape;743;p61"/>
          <p:cNvPicPr preferRelativeResize="0"/>
          <p:nvPr/>
        </p:nvPicPr>
        <p:blipFill rotWithShape="1">
          <a:blip r:embed="rId18">
            <a:alphaModFix/>
          </a:blip>
          <a:srcRect b="0" l="0" r="0" t="0"/>
          <a:stretch/>
        </p:blipFill>
        <p:spPr>
          <a:xfrm>
            <a:off x="8437943" y="4949162"/>
            <a:ext cx="522377" cy="160222"/>
          </a:xfrm>
          <a:prstGeom prst="rect">
            <a:avLst/>
          </a:prstGeom>
          <a:noFill/>
          <a:ln>
            <a:noFill/>
          </a:ln>
        </p:spPr>
      </p:pic>
      <p:sp>
        <p:nvSpPr>
          <p:cNvPr id="744" name="Google Shape;744;p6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2"/>
          <p:cNvSpPr txBox="1"/>
          <p:nvPr/>
        </p:nvSpPr>
        <p:spPr>
          <a:xfrm>
            <a:off x="213725" y="291150"/>
            <a:ext cx="4294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Merriweather"/>
                <a:ea typeface="Merriweather"/>
                <a:cs typeface="Merriweather"/>
                <a:sym typeface="Merriweather"/>
              </a:rPr>
              <a:t>Designs &amp; Visuals (LOGO)</a:t>
            </a:r>
            <a:endParaRPr b="1">
              <a:latin typeface="Merriweather"/>
              <a:ea typeface="Merriweather"/>
              <a:cs typeface="Merriweather"/>
              <a:sym typeface="Merriweathe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latin typeface="Calibri"/>
                <a:ea typeface="Calibri"/>
                <a:cs typeface="Calibri"/>
                <a:sym typeface="Calibri"/>
              </a:rPr>
              <a:t>I have no photoshop skills….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It’s great when we can see a logo original from your team (esp. IM students) but many a time,.... There’s no logo even :(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A logo helps you to stand out. Be remembered.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Here’s some quick tools for you to generate a logo</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3"/>
              </a:rPr>
              <a:t>https://hatchful.shopify.com/</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4"/>
              </a:rPr>
              <a:t>https://www.namecheap.com/logo-maker/</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5"/>
              </a:rPr>
              <a:t>https://www.canva.com/create/logos/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6"/>
              </a:rPr>
              <a:t>https://www.fiverr.com/logo-maker</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7"/>
              </a:rPr>
              <a:t>https://placeit.net/logo-maker</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750" name="Google Shape;750;p62"/>
          <p:cNvSpPr txBox="1"/>
          <p:nvPr/>
        </p:nvSpPr>
        <p:spPr>
          <a:xfrm>
            <a:off x="5080750" y="338200"/>
            <a:ext cx="36225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dk1"/>
                </a:solidFill>
                <a:latin typeface="Calibri"/>
                <a:ea typeface="Calibri"/>
                <a:cs typeface="Calibri"/>
                <a:sym typeface="Calibri"/>
              </a:rPr>
              <a:t>Tools</a:t>
            </a:r>
            <a:endParaRPr b="1"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300">
              <a:solidFill>
                <a:schemeClr val="dk1"/>
              </a:solidFill>
              <a:latin typeface="Calibri"/>
              <a:ea typeface="Calibri"/>
              <a:cs typeface="Calibri"/>
              <a:sym typeface="Calibri"/>
            </a:endParaRPr>
          </a:p>
          <a:p>
            <a:pPr indent="0" lvl="0" marL="0" rtl="0" algn="l">
              <a:spcBef>
                <a:spcPts val="0"/>
              </a:spcBef>
              <a:spcAft>
                <a:spcPts val="0"/>
              </a:spcAft>
              <a:buNone/>
            </a:pPr>
            <a:r>
              <a:rPr lang="en-GB" sz="1300">
                <a:solidFill>
                  <a:schemeClr val="dk1"/>
                </a:solidFill>
                <a:latin typeface="Calibri"/>
                <a:ea typeface="Calibri"/>
                <a:cs typeface="Calibri"/>
                <a:sym typeface="Calibri"/>
              </a:rPr>
              <a:t>Once you are done with your logo, generate favicon for multiple platforms</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8"/>
              </a:rPr>
              <a:t>https://www.favicon-generator.org/</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300">
              <a:solidFill>
                <a:schemeClr val="dk1"/>
              </a:solidFill>
              <a:latin typeface="Calibri"/>
              <a:ea typeface="Calibri"/>
              <a:cs typeface="Calibri"/>
              <a:sym typeface="Calibri"/>
            </a:endParaRPr>
          </a:p>
        </p:txBody>
      </p:sp>
      <p:sp>
        <p:nvSpPr>
          <p:cNvPr id="751" name="Google Shape;751;p62"/>
          <p:cNvSpPr txBox="1"/>
          <p:nvPr/>
        </p:nvSpPr>
        <p:spPr>
          <a:xfrm>
            <a:off x="5265875" y="4516250"/>
            <a:ext cx="36225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000">
                <a:latin typeface="Calibri"/>
                <a:ea typeface="Calibri"/>
                <a:cs typeface="Calibri"/>
                <a:sym typeface="Calibri"/>
              </a:rPr>
              <a:t>Importance of favicon</a:t>
            </a:r>
            <a:endParaRPr b="1"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9"/>
              </a:rPr>
              <a:t>https://www.hongkiat.com/blog/favicons-importance/</a:t>
            </a:r>
            <a:endParaRPr sz="1000">
              <a:latin typeface="Calibri"/>
              <a:ea typeface="Calibri"/>
              <a:cs typeface="Calibri"/>
              <a:sym typeface="Calibri"/>
            </a:endParaRPr>
          </a:p>
        </p:txBody>
      </p:sp>
      <p:sp>
        <p:nvSpPr>
          <p:cNvPr id="752" name="Google Shape;752;p6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53" name="Google Shape;753;p62"/>
          <p:cNvPicPr preferRelativeResize="0"/>
          <p:nvPr/>
        </p:nvPicPr>
        <p:blipFill rotWithShape="1">
          <a:blip r:embed="rId10">
            <a:alphaModFix/>
          </a:blip>
          <a:srcRect b="0" l="0" r="0" t="0"/>
          <a:stretch/>
        </p:blipFill>
        <p:spPr>
          <a:xfrm>
            <a:off x="8437943" y="4949162"/>
            <a:ext cx="522377" cy="160222"/>
          </a:xfrm>
          <a:prstGeom prst="rect">
            <a:avLst/>
          </a:prstGeom>
          <a:noFill/>
          <a:ln>
            <a:noFill/>
          </a:ln>
        </p:spPr>
      </p:pic>
      <p:sp>
        <p:nvSpPr>
          <p:cNvPr id="754" name="Google Shape;754;p6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sz="2371"/>
              <a:t>We can therefore use the </a:t>
            </a:r>
            <a:r>
              <a:rPr b="1" lang="en-GB" sz="2371"/>
              <a:t>extracted key with the [ ] operator to get each value</a:t>
            </a:r>
            <a:r>
              <a:rPr lang="en-GB" sz="2371"/>
              <a:t>:</a:t>
            </a:r>
            <a:endParaRPr sz="2371"/>
          </a:p>
          <a:p>
            <a:pPr indent="0" lvl="0" marL="0" rtl="0" algn="l">
              <a:lnSpc>
                <a:spcPct val="133333"/>
              </a:lnSpc>
              <a:spcBef>
                <a:spcPts val="1200"/>
              </a:spcBef>
              <a:spcAft>
                <a:spcPts val="0"/>
              </a:spcAft>
              <a:buNone/>
            </a:pPr>
            <a:r>
              <a:rPr lang="en-GB">
                <a:solidFill>
                  <a:srgbClr val="000000"/>
                </a:solidFill>
                <a:highlight>
                  <a:srgbClr val="FFFFFE"/>
                </a:highlight>
                <a:latin typeface="Consolas"/>
                <a:ea typeface="Consolas"/>
                <a:cs typeface="Consolas"/>
                <a:sym typeface="Consolas"/>
              </a:rPr>
              <a:t>let book =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"title": "The Lord of the Rings",</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"author": "JRR Tolkien",</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"ISBN":"123-123-123-123",</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"pages": 7220</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for (let k in book)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a:t>
            </a:r>
            <a:r>
              <a:rPr lang="en-GB">
                <a:solidFill>
                  <a:srgbClr val="000000"/>
                </a:solidFill>
                <a:highlight>
                  <a:srgbClr val="FFF2CC"/>
                </a:highlight>
                <a:latin typeface="Consolas"/>
                <a:ea typeface="Consolas"/>
                <a:cs typeface="Consolas"/>
                <a:sym typeface="Consolas"/>
              </a:rPr>
              <a:t>console.log(book[k])</a:t>
            </a:r>
            <a:r>
              <a:rPr lang="en-GB">
                <a:solidFill>
                  <a:srgbClr val="000000"/>
                </a:solidFill>
                <a:highlight>
                  <a:srgbClr val="FFFFFE"/>
                </a:highlight>
                <a:latin typeface="Consolas"/>
                <a:ea typeface="Consolas"/>
                <a:cs typeface="Consolas"/>
                <a:sym typeface="Consolas"/>
              </a:rPr>
              <a:t>;</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a:t>
            </a:r>
            <a:endParaRPr>
              <a:solidFill>
                <a:srgbClr val="000000"/>
              </a:solidFill>
              <a:highlight>
                <a:srgbClr val="FFFFFE"/>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115" name="Google Shape;115;p18"/>
          <p:cNvSpPr txBox="1"/>
          <p:nvPr/>
        </p:nvSpPr>
        <p:spPr>
          <a:xfrm>
            <a:off x="5132150" y="2048400"/>
            <a:ext cx="3000000" cy="1046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Lord of the Rings</a:t>
            </a:r>
            <a:endParaRPr/>
          </a:p>
          <a:p>
            <a:pPr indent="0" lvl="0" marL="0" rtl="0" algn="l">
              <a:spcBef>
                <a:spcPts val="0"/>
              </a:spcBef>
              <a:spcAft>
                <a:spcPts val="0"/>
              </a:spcAft>
              <a:buNone/>
            </a:pPr>
            <a:r>
              <a:rPr lang="en-GB"/>
              <a:t>JRR Tolkien</a:t>
            </a:r>
            <a:endParaRPr/>
          </a:p>
          <a:p>
            <a:pPr indent="0" lvl="0" marL="0" rtl="0" algn="l">
              <a:spcBef>
                <a:spcPts val="0"/>
              </a:spcBef>
              <a:spcAft>
                <a:spcPts val="0"/>
              </a:spcAft>
              <a:buNone/>
            </a:pPr>
            <a:r>
              <a:rPr lang="en-GB"/>
              <a:t>123-123-123-123</a:t>
            </a:r>
            <a:endParaRPr/>
          </a:p>
          <a:p>
            <a:pPr indent="0" lvl="0" marL="0" rtl="0" algn="l">
              <a:spcBef>
                <a:spcPts val="0"/>
              </a:spcBef>
              <a:spcAft>
                <a:spcPts val="0"/>
              </a:spcAft>
              <a:buNone/>
            </a:pPr>
            <a:r>
              <a:rPr lang="en-GB"/>
              <a:t>7220</a:t>
            </a:r>
            <a:endParaRPr/>
          </a:p>
        </p:txBody>
      </p:sp>
      <p:cxnSp>
        <p:nvCxnSpPr>
          <p:cNvPr id="116" name="Google Shape;116;p18"/>
          <p:cNvCxnSpPr/>
          <p:nvPr/>
        </p:nvCxnSpPr>
        <p:spPr>
          <a:xfrm flipH="1" rot="10800000">
            <a:off x="2220550" y="2571750"/>
            <a:ext cx="2832300" cy="84750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p18"/>
          <p:cNvSpPr txBox="1"/>
          <p:nvPr/>
        </p:nvSpPr>
        <p:spPr>
          <a:xfrm>
            <a:off x="1512750" y="394450"/>
            <a:ext cx="61185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Traversing Objects (2)</a:t>
            </a:r>
            <a:endParaRPr sz="800">
              <a:solidFill>
                <a:srgbClr val="3B41C9"/>
              </a:solidFill>
            </a:endParaRPr>
          </a:p>
        </p:txBody>
      </p:sp>
      <p:sp>
        <p:nvSpPr>
          <p:cNvPr id="118" name="Google Shape;118;p1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19" name="Google Shape;119;p18"/>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20" name="Google Shape;120;p1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3"/>
          <p:cNvSpPr txBox="1"/>
          <p:nvPr/>
        </p:nvSpPr>
        <p:spPr>
          <a:xfrm>
            <a:off x="213725" y="291150"/>
            <a:ext cx="4294800" cy="51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Merriweather"/>
                <a:ea typeface="Merriweather"/>
                <a:cs typeface="Merriweather"/>
                <a:sym typeface="Merriweather"/>
              </a:rPr>
              <a:t>Designs &amp; Visuals (Fonts)</a:t>
            </a:r>
            <a:endParaRPr b="1">
              <a:latin typeface="Merriweather"/>
              <a:ea typeface="Merriweather"/>
              <a:cs typeface="Merriweather"/>
              <a:sym typeface="Merriweather"/>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Fonts/Typography helps us to make things readable and stand out more or contrast better</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Use better fonts, or better yet use suitable font pairings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3"/>
              </a:rPr>
              <a:t>https://fonts.google.com/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GB">
                <a:solidFill>
                  <a:schemeClr val="dk1"/>
                </a:solidFill>
                <a:latin typeface="Calibri"/>
                <a:ea typeface="Calibri"/>
                <a:cs typeface="Calibri"/>
                <a:sym typeface="Calibri"/>
              </a:rPr>
              <a:t>Fun sites</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4"/>
              </a:rPr>
              <a:t>https://fontpair.co/</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GB">
                <a:solidFill>
                  <a:schemeClr val="dk1"/>
                </a:solidFill>
                <a:latin typeface="Calibri"/>
                <a:ea typeface="Calibri"/>
                <a:cs typeface="Calibri"/>
                <a:sym typeface="Calibri"/>
              </a:rPr>
              <a:t>Font Pairing Suggestions (Lost? Pick a pair then improvise later)</a:t>
            </a:r>
            <a:r>
              <a:rPr lang="en-GB">
                <a:solidFill>
                  <a:schemeClr val="dk1"/>
                </a:solidFill>
                <a:latin typeface="Calibri"/>
                <a:ea typeface="Calibri"/>
                <a:cs typeface="Calibri"/>
                <a:sym typeface="Calibri"/>
              </a:rPr>
              <a:t> </a:t>
            </a:r>
            <a:r>
              <a:rPr lang="en-GB" sz="1200" u="sng">
                <a:solidFill>
                  <a:schemeClr val="hlink"/>
                </a:solidFill>
                <a:latin typeface="Calibri"/>
                <a:ea typeface="Calibri"/>
                <a:cs typeface="Calibri"/>
                <a:sym typeface="Calibri"/>
                <a:hlinkClick r:id="rId5"/>
              </a:rPr>
              <a:t>https://www.pagecloud.com/blog/best-google-fonts-pairings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u="sng">
                <a:solidFill>
                  <a:schemeClr val="hlink"/>
                </a:solidFill>
                <a:latin typeface="Calibri"/>
                <a:ea typeface="Calibri"/>
                <a:cs typeface="Calibri"/>
                <a:sym typeface="Calibri"/>
                <a:hlinkClick r:id="rId6"/>
              </a:rPr>
              <a:t>https://digitalsynopsis.com/design/best-google-font-combinations-typeface-pairings/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u="sng">
                <a:solidFill>
                  <a:schemeClr val="hlink"/>
                </a:solidFill>
                <a:latin typeface="Calibri"/>
                <a:ea typeface="Calibri"/>
                <a:cs typeface="Calibri"/>
                <a:sym typeface="Calibri"/>
                <a:hlinkClick r:id="rId7"/>
              </a:rPr>
              <a:t>https://www.canva.com/learn/best-professional-fonts-use-website/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u="sng">
                <a:solidFill>
                  <a:schemeClr val="hlink"/>
                </a:solidFill>
                <a:latin typeface="Calibri"/>
                <a:ea typeface="Calibri"/>
                <a:cs typeface="Calibri"/>
                <a:sym typeface="Calibri"/>
                <a:hlinkClick r:id="rId8"/>
              </a:rPr>
              <a:t>https://www.awwwards.com/20-best-web-fonts-from-google-web-fonts-and-font-face.html</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760" name="Google Shape;760;p63"/>
          <p:cNvSpPr txBox="1"/>
          <p:nvPr/>
        </p:nvSpPr>
        <p:spPr>
          <a:xfrm>
            <a:off x="3575350" y="4516250"/>
            <a:ext cx="53130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000">
                <a:latin typeface="Calibri"/>
                <a:ea typeface="Calibri"/>
                <a:cs typeface="Calibri"/>
                <a:sym typeface="Calibri"/>
              </a:rPr>
              <a:t>Reading</a:t>
            </a:r>
            <a:endParaRPr b="1"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9"/>
              </a:rPr>
              <a:t>https://99designs.com.sg/blog/tips/the-best-and-worst-typefaces-and-why/</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10"/>
              </a:rPr>
              <a:t>https://www.crazyegg.com/blog/psychology-of-fonts-infographic/</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761" name="Google Shape;761;p63"/>
          <p:cNvSpPr txBox="1"/>
          <p:nvPr/>
        </p:nvSpPr>
        <p:spPr>
          <a:xfrm>
            <a:off x="4994525" y="148975"/>
            <a:ext cx="421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latin typeface="Calibri"/>
                <a:ea typeface="Calibri"/>
                <a:cs typeface="Calibri"/>
                <a:sym typeface="Calibri"/>
              </a:rPr>
              <a:t>Students….</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I have not been using other fonts..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I think Times New Roman nice lei.. Cher..</a:t>
            </a:r>
            <a:br>
              <a:rPr lang="en-GB">
                <a:solidFill>
                  <a:schemeClr val="dk1"/>
                </a:solidFill>
                <a:latin typeface="Calibri"/>
                <a:ea typeface="Calibri"/>
                <a:cs typeface="Calibri"/>
                <a:sym typeface="Calibri"/>
              </a:rPr>
            </a:br>
            <a:r>
              <a:rPr lang="en-GB">
                <a:solidFill>
                  <a:schemeClr val="dk1"/>
                </a:solidFill>
                <a:latin typeface="Calibri"/>
                <a:ea typeface="Calibri"/>
                <a:cs typeface="Calibri"/>
                <a:sym typeface="Calibri"/>
              </a:rPr>
              <a:t>I used more than… 3 font faces in my site..   </a:t>
            </a:r>
            <a:endParaRPr/>
          </a:p>
        </p:txBody>
      </p:sp>
      <p:pic>
        <p:nvPicPr>
          <p:cNvPr id="762" name="Google Shape;762;p63"/>
          <p:cNvPicPr preferRelativeResize="0"/>
          <p:nvPr/>
        </p:nvPicPr>
        <p:blipFill rotWithShape="1">
          <a:blip r:embed="rId11">
            <a:alphaModFix/>
          </a:blip>
          <a:srcRect b="15504" l="0" r="0" t="0"/>
          <a:stretch/>
        </p:blipFill>
        <p:spPr>
          <a:xfrm>
            <a:off x="4994525" y="1269925"/>
            <a:ext cx="2607150" cy="3172076"/>
          </a:xfrm>
          <a:prstGeom prst="rect">
            <a:avLst/>
          </a:prstGeom>
          <a:noFill/>
          <a:ln>
            <a:noFill/>
          </a:ln>
        </p:spPr>
      </p:pic>
      <p:sp>
        <p:nvSpPr>
          <p:cNvPr id="763" name="Google Shape;763;p6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64" name="Google Shape;764;p63"/>
          <p:cNvPicPr preferRelativeResize="0"/>
          <p:nvPr/>
        </p:nvPicPr>
        <p:blipFill rotWithShape="1">
          <a:blip r:embed="rId12">
            <a:alphaModFix/>
          </a:blip>
          <a:srcRect b="0" l="0" r="0" t="0"/>
          <a:stretch/>
        </p:blipFill>
        <p:spPr>
          <a:xfrm>
            <a:off x="8437943" y="4949162"/>
            <a:ext cx="522377" cy="160222"/>
          </a:xfrm>
          <a:prstGeom prst="rect">
            <a:avLst/>
          </a:prstGeom>
          <a:noFill/>
          <a:ln>
            <a:noFill/>
          </a:ln>
        </p:spPr>
      </p:pic>
      <p:sp>
        <p:nvSpPr>
          <p:cNvPr id="765" name="Google Shape;765;p6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4"/>
          <p:cNvSpPr txBox="1"/>
          <p:nvPr/>
        </p:nvSpPr>
        <p:spPr>
          <a:xfrm>
            <a:off x="291025" y="302025"/>
            <a:ext cx="3276900" cy="425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Merriweather"/>
                <a:ea typeface="Merriweather"/>
                <a:cs typeface="Merriweather"/>
                <a:sym typeface="Merriweather"/>
              </a:rPr>
              <a:t>Displaying your Work Better</a:t>
            </a:r>
            <a:endParaRPr b="1" sz="1600">
              <a:latin typeface="Merriweather"/>
              <a:ea typeface="Merriweather"/>
              <a:cs typeface="Merriweather"/>
              <a:sym typeface="Merriweather"/>
            </a:endParaRPr>
          </a:p>
          <a:p>
            <a:pPr indent="0" lvl="0" marL="0" rtl="0" algn="l">
              <a:spcBef>
                <a:spcPts val="0"/>
              </a:spcBef>
              <a:spcAft>
                <a:spcPts val="0"/>
              </a:spcAft>
              <a:buNone/>
            </a:pPr>
            <a:r>
              <a:t/>
            </a:r>
            <a:endParaRPr/>
          </a:p>
          <a:p>
            <a:pPr indent="0" lvl="0" marL="0" rtl="0" algn="l">
              <a:spcBef>
                <a:spcPts val="0"/>
              </a:spcBef>
              <a:spcAft>
                <a:spcPts val="0"/>
              </a:spcAft>
              <a:buNone/>
            </a:pPr>
            <a:r>
              <a:rPr lang="en-GB">
                <a:latin typeface="Calibri"/>
                <a:ea typeface="Calibri"/>
                <a:cs typeface="Calibri"/>
                <a:sym typeface="Calibri"/>
              </a:rPr>
              <a:t>Adding in a snapshot or an animated gif of your final product into your README.md</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3"/>
              </a:rPr>
              <a:t>https://www.screentogif.com/</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Allows you to capture your screen into an animated gif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GB">
                <a:latin typeface="Calibri"/>
                <a:ea typeface="Calibri"/>
                <a:cs typeface="Calibri"/>
                <a:sym typeface="Calibri"/>
              </a:rPr>
              <a:t>How to add screenshot to README.md?</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GB" sz="1100">
                <a:latin typeface="Calibri"/>
                <a:ea typeface="Calibri"/>
                <a:cs typeface="Calibri"/>
                <a:sym typeface="Calibri"/>
              </a:rPr>
              <a:t>Method 1: HTML </a:t>
            </a:r>
            <a:endParaRPr b="1" sz="1100">
              <a:latin typeface="Calibri"/>
              <a:ea typeface="Calibri"/>
              <a:cs typeface="Calibri"/>
              <a:sym typeface="Calibri"/>
            </a:endParaRPr>
          </a:p>
          <a:p>
            <a:pPr indent="0" lvl="0" marL="0" rtl="0" algn="l">
              <a:spcBef>
                <a:spcPts val="0"/>
              </a:spcBef>
              <a:spcAft>
                <a:spcPts val="0"/>
              </a:spcAft>
              <a:buNone/>
            </a:pPr>
            <a:r>
              <a:rPr lang="en-GB" sz="900">
                <a:latin typeface="Source Code Pro"/>
                <a:ea typeface="Source Code Pro"/>
                <a:cs typeface="Source Code Pro"/>
                <a:sym typeface="Source Code Pro"/>
              </a:rPr>
              <a:t>&lt;img src="images/screenshot.png" style="margin: 0;"&gt;</a:t>
            </a:r>
            <a:endParaRPr sz="900">
              <a:latin typeface="Source Code Pro"/>
              <a:ea typeface="Source Code Pro"/>
              <a:cs typeface="Source Code Pro"/>
              <a:sym typeface="Source Code Pro"/>
            </a:endParaRPr>
          </a:p>
          <a:p>
            <a:pPr indent="0" lvl="0" marL="0" rtl="0" algn="l">
              <a:spcBef>
                <a:spcPts val="0"/>
              </a:spcBef>
              <a:spcAft>
                <a:spcPts val="0"/>
              </a:spcAft>
              <a:buNone/>
            </a:pPr>
            <a:r>
              <a:t/>
            </a:r>
            <a:endParaRPr sz="900">
              <a:latin typeface="Calibri"/>
              <a:ea typeface="Calibri"/>
              <a:cs typeface="Calibri"/>
              <a:sym typeface="Calibri"/>
            </a:endParaRPr>
          </a:p>
          <a:p>
            <a:pPr indent="0" lvl="0" marL="0" rtl="0" algn="l">
              <a:spcBef>
                <a:spcPts val="0"/>
              </a:spcBef>
              <a:spcAft>
                <a:spcPts val="0"/>
              </a:spcAft>
              <a:buNone/>
            </a:pPr>
            <a:r>
              <a:rPr b="1" lang="en-GB" sz="1100">
                <a:latin typeface="Calibri"/>
                <a:ea typeface="Calibri"/>
                <a:cs typeface="Calibri"/>
                <a:sym typeface="Calibri"/>
              </a:rPr>
              <a:t>Method 2: Using Markdown</a:t>
            </a:r>
            <a:endParaRPr b="1" sz="1100">
              <a:latin typeface="Calibri"/>
              <a:ea typeface="Calibri"/>
              <a:cs typeface="Calibri"/>
              <a:sym typeface="Calibri"/>
            </a:endParaRPr>
          </a:p>
          <a:p>
            <a:pPr indent="0" lvl="0" marL="114300" marR="114300" rtl="0" algn="l">
              <a:lnSpc>
                <a:spcPct val="130769"/>
              </a:lnSpc>
              <a:spcBef>
                <a:spcPts val="0"/>
              </a:spcBef>
              <a:spcAft>
                <a:spcPts val="0"/>
              </a:spcAft>
              <a:buNone/>
            </a:pPr>
            <a:r>
              <a:rPr lang="en-GB" sz="1000">
                <a:solidFill>
                  <a:schemeClr val="dk1"/>
                </a:solidFill>
                <a:latin typeface="Source Code Pro"/>
                <a:ea typeface="Source Code Pro"/>
                <a:cs typeface="Source Code Pro"/>
                <a:sym typeface="Source Code Pro"/>
              </a:rPr>
              <a:t>![Alt text](relative/path/to/img.jpg)</a:t>
            </a:r>
            <a:endParaRPr sz="1000">
              <a:solidFill>
                <a:schemeClr val="dk1"/>
              </a:solidFill>
              <a:latin typeface="Source Code Pro"/>
              <a:ea typeface="Source Code Pro"/>
              <a:cs typeface="Source Code Pro"/>
              <a:sym typeface="Source Code Pro"/>
            </a:endParaRPr>
          </a:p>
          <a:p>
            <a:pPr indent="0" lvl="0" marL="0" marR="114300" rtl="0" algn="l">
              <a:lnSpc>
                <a:spcPct val="130769"/>
              </a:lnSpc>
              <a:spcBef>
                <a:spcPts val="0"/>
              </a:spcBef>
              <a:spcAft>
                <a:spcPts val="0"/>
              </a:spcAft>
              <a:buNone/>
            </a:pPr>
            <a:r>
              <a:t/>
            </a:r>
            <a:endParaRPr sz="1000">
              <a:solidFill>
                <a:schemeClr val="dk1"/>
              </a:solidFill>
              <a:latin typeface="Source Code Pro"/>
              <a:ea typeface="Source Code Pro"/>
              <a:cs typeface="Source Code Pro"/>
              <a:sym typeface="Source Code Pro"/>
            </a:endParaRPr>
          </a:p>
          <a:p>
            <a:pPr indent="0" lvl="0" marL="0" marR="114300" rtl="0" algn="l">
              <a:lnSpc>
                <a:spcPct val="130769"/>
              </a:lnSpc>
              <a:spcBef>
                <a:spcPts val="0"/>
              </a:spcBef>
              <a:spcAft>
                <a:spcPts val="0"/>
              </a:spcAft>
              <a:buNone/>
            </a:pPr>
            <a:r>
              <a:rPr lang="en-GB" sz="900" u="sng">
                <a:solidFill>
                  <a:schemeClr val="hlink"/>
                </a:solidFill>
                <a:latin typeface="Calibri"/>
                <a:ea typeface="Calibri"/>
                <a:cs typeface="Calibri"/>
                <a:sym typeface="Calibri"/>
                <a:hlinkClick r:id="rId4"/>
              </a:rPr>
              <a:t>https://guides.github.com/features/mastering-markdown/#example-images</a:t>
            </a:r>
            <a:endParaRPr sz="900">
              <a:solidFill>
                <a:schemeClr val="dk1"/>
              </a:solidFill>
              <a:latin typeface="Calibri"/>
              <a:ea typeface="Calibri"/>
              <a:cs typeface="Calibri"/>
              <a:sym typeface="Calibri"/>
            </a:endParaRPr>
          </a:p>
          <a:p>
            <a:pPr indent="0" lvl="0" marL="114300" marR="114300" rtl="0" algn="l">
              <a:lnSpc>
                <a:spcPct val="130769"/>
              </a:lnSpc>
              <a:spcBef>
                <a:spcPts val="0"/>
              </a:spcBef>
              <a:spcAft>
                <a:spcPts val="0"/>
              </a:spcAft>
              <a:buNone/>
            </a:pPr>
            <a:r>
              <a:t/>
            </a:r>
            <a:endParaRPr sz="1000">
              <a:solidFill>
                <a:schemeClr val="dk1"/>
              </a:solidFill>
              <a:latin typeface="Source Code Pro"/>
              <a:ea typeface="Source Code Pro"/>
              <a:cs typeface="Source Code Pro"/>
              <a:sym typeface="Source Code Pro"/>
            </a:endParaRPr>
          </a:p>
        </p:txBody>
      </p:sp>
      <p:pic>
        <p:nvPicPr>
          <p:cNvPr id="771" name="Google Shape;771;p64"/>
          <p:cNvPicPr preferRelativeResize="0"/>
          <p:nvPr/>
        </p:nvPicPr>
        <p:blipFill>
          <a:blip r:embed="rId5">
            <a:alphaModFix/>
          </a:blip>
          <a:stretch>
            <a:fillRect/>
          </a:stretch>
        </p:blipFill>
        <p:spPr>
          <a:xfrm>
            <a:off x="3872725" y="814950"/>
            <a:ext cx="5168226" cy="2981272"/>
          </a:xfrm>
          <a:prstGeom prst="rect">
            <a:avLst/>
          </a:prstGeom>
          <a:noFill/>
          <a:ln>
            <a:noFill/>
          </a:ln>
        </p:spPr>
      </p:pic>
      <p:pic>
        <p:nvPicPr>
          <p:cNvPr id="772" name="Google Shape;772;p64"/>
          <p:cNvPicPr preferRelativeResize="0"/>
          <p:nvPr/>
        </p:nvPicPr>
        <p:blipFill>
          <a:blip r:embed="rId6">
            <a:alphaModFix/>
          </a:blip>
          <a:stretch>
            <a:fillRect/>
          </a:stretch>
        </p:blipFill>
        <p:spPr>
          <a:xfrm>
            <a:off x="3872726" y="302022"/>
            <a:ext cx="4735151" cy="512925"/>
          </a:xfrm>
          <a:prstGeom prst="rect">
            <a:avLst/>
          </a:prstGeom>
          <a:noFill/>
          <a:ln>
            <a:noFill/>
          </a:ln>
        </p:spPr>
      </p:pic>
      <p:sp>
        <p:nvSpPr>
          <p:cNvPr id="773" name="Google Shape;773;p64"/>
          <p:cNvSpPr txBox="1"/>
          <p:nvPr/>
        </p:nvSpPr>
        <p:spPr>
          <a:xfrm>
            <a:off x="4001450" y="4173200"/>
            <a:ext cx="509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Calibri"/>
                <a:ea typeface="Calibri"/>
                <a:cs typeface="Calibri"/>
                <a:sym typeface="Calibri"/>
              </a:rPr>
              <a:t>Example of how your README.md can be visual and descriptive just by using a screencapture gif</a:t>
            </a:r>
            <a:endParaRPr sz="1000">
              <a:latin typeface="Calibri"/>
              <a:ea typeface="Calibri"/>
              <a:cs typeface="Calibri"/>
              <a:sym typeface="Calibri"/>
            </a:endParaRPr>
          </a:p>
        </p:txBody>
      </p:sp>
      <p:sp>
        <p:nvSpPr>
          <p:cNvPr id="774" name="Google Shape;774;p6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75" name="Google Shape;775;p64"/>
          <p:cNvPicPr preferRelativeResize="0"/>
          <p:nvPr/>
        </p:nvPicPr>
        <p:blipFill rotWithShape="1">
          <a:blip r:embed="rId7">
            <a:alphaModFix/>
          </a:blip>
          <a:srcRect b="0" l="0" r="0" t="0"/>
          <a:stretch/>
        </p:blipFill>
        <p:spPr>
          <a:xfrm>
            <a:off x="8437943" y="4949162"/>
            <a:ext cx="522377" cy="160222"/>
          </a:xfrm>
          <a:prstGeom prst="rect">
            <a:avLst/>
          </a:prstGeom>
          <a:noFill/>
          <a:ln>
            <a:noFill/>
          </a:ln>
        </p:spPr>
      </p:pic>
      <p:sp>
        <p:nvSpPr>
          <p:cNvPr id="776" name="Google Shape;776;p6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5"/>
          <p:cNvSpPr txBox="1"/>
          <p:nvPr/>
        </p:nvSpPr>
        <p:spPr>
          <a:xfrm>
            <a:off x="273000" y="887000"/>
            <a:ext cx="4231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HTML5 has been actively progressing forward, however not all browsers support the latest features.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Check here first &gt;&gt;&gt; </a:t>
            </a:r>
            <a:r>
              <a:rPr lang="en-GB" u="sng">
                <a:solidFill>
                  <a:schemeClr val="hlink"/>
                </a:solidFill>
                <a:latin typeface="Calibri"/>
                <a:ea typeface="Calibri"/>
                <a:cs typeface="Calibri"/>
                <a:sym typeface="Calibri"/>
                <a:hlinkClick r:id="rId3"/>
              </a:rPr>
              <a:t>https://caniuse.com/</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Before using a new HTML API or feature, do check on caniuse.com to ensure that it is properly supported across the browsers you are developing for.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782" name="Google Shape;782;p65"/>
          <p:cNvSpPr txBox="1"/>
          <p:nvPr/>
        </p:nvSpPr>
        <p:spPr>
          <a:xfrm>
            <a:off x="273000" y="486800"/>
            <a:ext cx="423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Merriweather"/>
                <a:ea typeface="Merriweather"/>
                <a:cs typeface="Merriweather"/>
                <a:sym typeface="Merriweather"/>
              </a:rPr>
              <a:t>Checking the latest features</a:t>
            </a:r>
            <a:endParaRPr b="1" sz="1600">
              <a:highlight>
                <a:srgbClr val="FFFF00"/>
              </a:highlight>
              <a:latin typeface="Merriweather"/>
              <a:ea typeface="Merriweather"/>
              <a:cs typeface="Merriweather"/>
              <a:sym typeface="Merriweather"/>
            </a:endParaRPr>
          </a:p>
        </p:txBody>
      </p:sp>
      <p:pic>
        <p:nvPicPr>
          <p:cNvPr id="783" name="Google Shape;783;p65"/>
          <p:cNvPicPr preferRelativeResize="0"/>
          <p:nvPr/>
        </p:nvPicPr>
        <p:blipFill>
          <a:blip r:embed="rId4">
            <a:alphaModFix/>
          </a:blip>
          <a:stretch>
            <a:fillRect/>
          </a:stretch>
        </p:blipFill>
        <p:spPr>
          <a:xfrm>
            <a:off x="4703625" y="928625"/>
            <a:ext cx="4287974" cy="2549770"/>
          </a:xfrm>
          <a:prstGeom prst="rect">
            <a:avLst/>
          </a:prstGeom>
          <a:noFill/>
          <a:ln>
            <a:noFill/>
          </a:ln>
        </p:spPr>
      </p:pic>
      <p:sp>
        <p:nvSpPr>
          <p:cNvPr id="784" name="Google Shape;784;p65"/>
          <p:cNvSpPr txBox="1"/>
          <p:nvPr/>
        </p:nvSpPr>
        <p:spPr>
          <a:xfrm>
            <a:off x="4703625" y="3442100"/>
            <a:ext cx="4387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Calibri"/>
                <a:ea typeface="Calibri"/>
                <a:cs typeface="Calibri"/>
                <a:sym typeface="Calibri"/>
              </a:rPr>
              <a:t>Example query of webp support </a:t>
            </a:r>
            <a:r>
              <a:rPr lang="en-GB" sz="1000" u="sng">
                <a:solidFill>
                  <a:schemeClr val="hlink"/>
                </a:solidFill>
                <a:latin typeface="Calibri"/>
                <a:ea typeface="Calibri"/>
                <a:cs typeface="Calibri"/>
                <a:sym typeface="Calibri"/>
                <a:hlinkClick r:id="rId5"/>
              </a:rPr>
              <a:t>https://caniuse.com/webp</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Support for full webp is almost there!</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sp>
        <p:nvSpPr>
          <p:cNvPr id="785" name="Google Shape;785;p65"/>
          <p:cNvSpPr/>
          <p:nvPr/>
        </p:nvSpPr>
        <p:spPr>
          <a:xfrm>
            <a:off x="4645125" y="2062125"/>
            <a:ext cx="482700" cy="854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87" name="Google Shape;787;p65"/>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
        <p:nvSpPr>
          <p:cNvPr id="788" name="Google Shape;788;p6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66"/>
          <p:cNvSpPr txBox="1"/>
          <p:nvPr/>
        </p:nvSpPr>
        <p:spPr>
          <a:xfrm>
            <a:off x="237275" y="800750"/>
            <a:ext cx="4231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Mac user but need to test on Microsoft Edge? How are we going to handle this?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Other than manually installing multiple browsers into our machine, we can automate those tests across browsers and platforms.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Test on different devices, different platforms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Test for responsive design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UI inconsistencies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If you are still testing in Internet Explorer… you are in trouble.. </a:t>
            </a:r>
            <a:endParaRPr>
              <a:latin typeface="Calibri"/>
              <a:ea typeface="Calibri"/>
              <a:cs typeface="Calibri"/>
              <a:sym typeface="Calibri"/>
            </a:endParaRPr>
          </a:p>
        </p:txBody>
      </p:sp>
      <p:sp>
        <p:nvSpPr>
          <p:cNvPr id="794" name="Google Shape;794;p66"/>
          <p:cNvSpPr txBox="1"/>
          <p:nvPr/>
        </p:nvSpPr>
        <p:spPr>
          <a:xfrm>
            <a:off x="4970725" y="620300"/>
            <a:ext cx="3967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Calibri"/>
                <a:ea typeface="Calibri"/>
                <a:cs typeface="Calibri"/>
                <a:sym typeface="Calibri"/>
              </a:rPr>
              <a:t>Tools &amp;  Resources</a:t>
            </a:r>
            <a:endParaRPr b="1" sz="1300">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3"/>
              </a:rPr>
              <a:t>https://www.browserstack.com/cross-browser-testing</a:t>
            </a:r>
            <a:endParaRPr sz="1300">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4"/>
              </a:rPr>
              <a:t>https://wptdashboard.appspot.com/</a:t>
            </a:r>
            <a:endParaRPr sz="1300">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5"/>
              </a:rPr>
              <a:t>https://crossbrowsertesting.com/</a:t>
            </a:r>
            <a:endParaRPr sz="1300">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6"/>
              </a:rPr>
              <a:t>https://www.lambdatest.com/</a:t>
            </a:r>
            <a:r>
              <a:rPr lang="en-GB" sz="1300">
                <a:latin typeface="Calibri"/>
                <a:ea typeface="Calibri"/>
                <a:cs typeface="Calibri"/>
                <a:sym typeface="Calibri"/>
              </a:rPr>
              <a:t> (Awesome)</a:t>
            </a:r>
            <a:endParaRPr sz="1300">
              <a:latin typeface="Calibri"/>
              <a:ea typeface="Calibri"/>
              <a:cs typeface="Calibri"/>
              <a:sym typeface="Calibri"/>
            </a:endParaRPr>
          </a:p>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7"/>
              </a:rPr>
              <a:t>http://browsershots.org/</a:t>
            </a:r>
            <a:r>
              <a:rPr lang="en-GB" sz="1300">
                <a:latin typeface="Calibri"/>
                <a:ea typeface="Calibri"/>
                <a:cs typeface="Calibri"/>
                <a:sym typeface="Calibri"/>
              </a:rPr>
              <a:t> (Great)</a:t>
            </a:r>
            <a:endParaRPr sz="1300">
              <a:latin typeface="Calibri"/>
              <a:ea typeface="Calibri"/>
              <a:cs typeface="Calibri"/>
              <a:sym typeface="Calibri"/>
            </a:endParaRPr>
          </a:p>
        </p:txBody>
      </p:sp>
      <p:sp>
        <p:nvSpPr>
          <p:cNvPr id="795" name="Google Shape;795;p66"/>
          <p:cNvSpPr txBox="1"/>
          <p:nvPr/>
        </p:nvSpPr>
        <p:spPr>
          <a:xfrm>
            <a:off x="237275" y="4466050"/>
            <a:ext cx="7634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Calibri"/>
                <a:ea typeface="Calibri"/>
                <a:cs typeface="Calibri"/>
                <a:sym typeface="Calibri"/>
              </a:rPr>
              <a:t>Reading</a:t>
            </a:r>
            <a:endParaRPr b="1"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8"/>
              </a:rPr>
              <a:t>https://www.sitepoint.com/cross-browser-testing-tools/</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9"/>
              </a:rPr>
              <a:t>https://developer.mozilla.org/en-US/docs/Learn/Tools_and_testing/Cross_browser_testing/Introduction</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sp>
        <p:nvSpPr>
          <p:cNvPr id="796" name="Google Shape;796;p66"/>
          <p:cNvSpPr txBox="1"/>
          <p:nvPr/>
        </p:nvSpPr>
        <p:spPr>
          <a:xfrm>
            <a:off x="237275" y="400550"/>
            <a:ext cx="423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Merriweather"/>
                <a:ea typeface="Merriweather"/>
                <a:cs typeface="Merriweather"/>
                <a:sym typeface="Merriweather"/>
              </a:rPr>
              <a:t>Cross platform/browser Testing</a:t>
            </a:r>
            <a:endParaRPr b="1" sz="1600">
              <a:highlight>
                <a:srgbClr val="FFFF00"/>
              </a:highlight>
              <a:latin typeface="Merriweather"/>
              <a:ea typeface="Merriweather"/>
              <a:cs typeface="Merriweather"/>
              <a:sym typeface="Merriweather"/>
            </a:endParaRPr>
          </a:p>
        </p:txBody>
      </p:sp>
      <p:sp>
        <p:nvSpPr>
          <p:cNvPr id="797" name="Google Shape;797;p6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98" name="Google Shape;798;p66"/>
          <p:cNvPicPr preferRelativeResize="0"/>
          <p:nvPr/>
        </p:nvPicPr>
        <p:blipFill rotWithShape="1">
          <a:blip r:embed="rId10">
            <a:alphaModFix/>
          </a:blip>
          <a:srcRect b="0" l="0" r="0" t="0"/>
          <a:stretch/>
        </p:blipFill>
        <p:spPr>
          <a:xfrm>
            <a:off x="8437943" y="4949162"/>
            <a:ext cx="522377" cy="160222"/>
          </a:xfrm>
          <a:prstGeom prst="rect">
            <a:avLst/>
          </a:prstGeom>
          <a:noFill/>
          <a:ln>
            <a:noFill/>
          </a:ln>
        </p:spPr>
      </p:pic>
      <p:sp>
        <p:nvSpPr>
          <p:cNvPr id="799" name="Google Shape;799;p6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7"/>
          <p:cNvSpPr txBox="1"/>
          <p:nvPr/>
        </p:nvSpPr>
        <p:spPr>
          <a:xfrm>
            <a:off x="154525" y="126125"/>
            <a:ext cx="503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Merriweather"/>
                <a:ea typeface="Merriweather"/>
                <a:cs typeface="Merriweather"/>
                <a:sym typeface="Merriweather"/>
              </a:rPr>
              <a:t>Cross platform/browser Testing w/ </a:t>
            </a:r>
            <a:r>
              <a:rPr b="1" lang="en-GB" sz="1600">
                <a:highlight>
                  <a:srgbClr val="FFFF00"/>
                </a:highlight>
                <a:latin typeface="Merriweather"/>
                <a:ea typeface="Merriweather"/>
                <a:cs typeface="Merriweather"/>
                <a:sym typeface="Merriweather"/>
              </a:rPr>
              <a:t>LambdaTest</a:t>
            </a:r>
            <a:endParaRPr b="1" sz="1600">
              <a:highlight>
                <a:srgbClr val="FFFF00"/>
              </a:highlight>
              <a:latin typeface="Merriweather"/>
              <a:ea typeface="Merriweather"/>
              <a:cs typeface="Merriweather"/>
              <a:sym typeface="Merriweather"/>
            </a:endParaRPr>
          </a:p>
        </p:txBody>
      </p:sp>
      <p:pic>
        <p:nvPicPr>
          <p:cNvPr id="805" name="Google Shape;805;p67"/>
          <p:cNvPicPr preferRelativeResize="0"/>
          <p:nvPr/>
        </p:nvPicPr>
        <p:blipFill rotWithShape="1">
          <a:blip r:embed="rId3">
            <a:alphaModFix/>
          </a:blip>
          <a:srcRect b="29996" l="0" r="0" t="0"/>
          <a:stretch/>
        </p:blipFill>
        <p:spPr>
          <a:xfrm>
            <a:off x="154525" y="803225"/>
            <a:ext cx="3177773" cy="1149101"/>
          </a:xfrm>
          <a:prstGeom prst="rect">
            <a:avLst/>
          </a:prstGeom>
          <a:noFill/>
          <a:ln>
            <a:noFill/>
          </a:ln>
        </p:spPr>
      </p:pic>
      <p:pic>
        <p:nvPicPr>
          <p:cNvPr id="806" name="Google Shape;806;p67"/>
          <p:cNvPicPr preferRelativeResize="0"/>
          <p:nvPr/>
        </p:nvPicPr>
        <p:blipFill>
          <a:blip r:embed="rId4">
            <a:alphaModFix/>
          </a:blip>
          <a:stretch>
            <a:fillRect/>
          </a:stretch>
        </p:blipFill>
        <p:spPr>
          <a:xfrm>
            <a:off x="4766412" y="74576"/>
            <a:ext cx="4015603" cy="1956175"/>
          </a:xfrm>
          <a:prstGeom prst="rect">
            <a:avLst/>
          </a:prstGeom>
          <a:noFill/>
          <a:ln>
            <a:noFill/>
          </a:ln>
        </p:spPr>
      </p:pic>
      <p:pic>
        <p:nvPicPr>
          <p:cNvPr id="807" name="Google Shape;807;p67"/>
          <p:cNvPicPr preferRelativeResize="0"/>
          <p:nvPr/>
        </p:nvPicPr>
        <p:blipFill>
          <a:blip r:embed="rId5">
            <a:alphaModFix/>
          </a:blip>
          <a:stretch>
            <a:fillRect/>
          </a:stretch>
        </p:blipFill>
        <p:spPr>
          <a:xfrm>
            <a:off x="4766412" y="3266100"/>
            <a:ext cx="3967228" cy="1761924"/>
          </a:xfrm>
          <a:prstGeom prst="rect">
            <a:avLst/>
          </a:prstGeom>
          <a:noFill/>
          <a:ln>
            <a:noFill/>
          </a:ln>
        </p:spPr>
      </p:pic>
      <p:pic>
        <p:nvPicPr>
          <p:cNvPr id="808" name="Google Shape;808;p67"/>
          <p:cNvPicPr preferRelativeResize="0"/>
          <p:nvPr/>
        </p:nvPicPr>
        <p:blipFill rotWithShape="1">
          <a:blip r:embed="rId6">
            <a:alphaModFix/>
          </a:blip>
          <a:srcRect b="13681" l="0" r="0" t="0"/>
          <a:stretch/>
        </p:blipFill>
        <p:spPr>
          <a:xfrm>
            <a:off x="209150" y="2030750"/>
            <a:ext cx="3771052" cy="2587227"/>
          </a:xfrm>
          <a:prstGeom prst="rect">
            <a:avLst/>
          </a:prstGeom>
          <a:noFill/>
          <a:ln>
            <a:noFill/>
          </a:ln>
        </p:spPr>
      </p:pic>
      <p:pic>
        <p:nvPicPr>
          <p:cNvPr id="809" name="Google Shape;809;p67"/>
          <p:cNvPicPr preferRelativeResize="0"/>
          <p:nvPr/>
        </p:nvPicPr>
        <p:blipFill>
          <a:blip r:embed="rId7">
            <a:alphaModFix/>
          </a:blip>
          <a:stretch>
            <a:fillRect/>
          </a:stretch>
        </p:blipFill>
        <p:spPr>
          <a:xfrm>
            <a:off x="4742213" y="2030750"/>
            <a:ext cx="4401777" cy="1357551"/>
          </a:xfrm>
          <a:prstGeom prst="rect">
            <a:avLst/>
          </a:prstGeom>
          <a:noFill/>
          <a:ln>
            <a:noFill/>
          </a:ln>
        </p:spPr>
      </p:pic>
      <p:sp>
        <p:nvSpPr>
          <p:cNvPr id="810" name="Google Shape;810;p67"/>
          <p:cNvSpPr/>
          <p:nvPr/>
        </p:nvSpPr>
        <p:spPr>
          <a:xfrm>
            <a:off x="1011450" y="1477700"/>
            <a:ext cx="1466100" cy="23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7"/>
          <p:cNvSpPr/>
          <p:nvPr/>
        </p:nvSpPr>
        <p:spPr>
          <a:xfrm>
            <a:off x="6372875" y="1160425"/>
            <a:ext cx="787500" cy="23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7"/>
          <p:cNvSpPr/>
          <p:nvPr/>
        </p:nvSpPr>
        <p:spPr>
          <a:xfrm>
            <a:off x="434675" y="2901075"/>
            <a:ext cx="537600" cy="2085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7"/>
          <p:cNvSpPr/>
          <p:nvPr/>
        </p:nvSpPr>
        <p:spPr>
          <a:xfrm>
            <a:off x="1253550" y="2901075"/>
            <a:ext cx="1678800" cy="1285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7"/>
          <p:cNvSpPr/>
          <p:nvPr/>
        </p:nvSpPr>
        <p:spPr>
          <a:xfrm>
            <a:off x="3246050" y="2886500"/>
            <a:ext cx="494100" cy="1285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7"/>
          <p:cNvSpPr txBox="1"/>
          <p:nvPr/>
        </p:nvSpPr>
        <p:spPr>
          <a:xfrm>
            <a:off x="2650100" y="1408413"/>
            <a:ext cx="682200" cy="4311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Calibri"/>
                <a:ea typeface="Calibri"/>
                <a:cs typeface="Calibri"/>
                <a:sym typeface="Calibri"/>
              </a:rPr>
              <a:t>Signup for an account</a:t>
            </a:r>
            <a:endParaRPr sz="800">
              <a:latin typeface="Calibri"/>
              <a:ea typeface="Calibri"/>
              <a:cs typeface="Calibri"/>
              <a:sym typeface="Calibri"/>
            </a:endParaRPr>
          </a:p>
        </p:txBody>
      </p:sp>
      <p:sp>
        <p:nvSpPr>
          <p:cNvPr id="816" name="Google Shape;816;p67"/>
          <p:cNvSpPr txBox="1"/>
          <p:nvPr/>
        </p:nvSpPr>
        <p:spPr>
          <a:xfrm>
            <a:off x="1077525" y="4555575"/>
            <a:ext cx="929700" cy="4311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Calibri"/>
                <a:ea typeface="Calibri"/>
                <a:cs typeface="Calibri"/>
                <a:sym typeface="Calibri"/>
              </a:rPr>
              <a:t>Choose your browser </a:t>
            </a:r>
            <a:endParaRPr sz="800">
              <a:latin typeface="Calibri"/>
              <a:ea typeface="Calibri"/>
              <a:cs typeface="Calibri"/>
              <a:sym typeface="Calibri"/>
            </a:endParaRPr>
          </a:p>
        </p:txBody>
      </p:sp>
      <p:sp>
        <p:nvSpPr>
          <p:cNvPr id="817" name="Google Shape;817;p67"/>
          <p:cNvSpPr txBox="1"/>
          <p:nvPr/>
        </p:nvSpPr>
        <p:spPr>
          <a:xfrm>
            <a:off x="2002650" y="4186875"/>
            <a:ext cx="929700" cy="3078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Calibri"/>
                <a:ea typeface="Calibri"/>
                <a:cs typeface="Calibri"/>
                <a:sym typeface="Calibri"/>
              </a:rPr>
              <a:t>Choose your OS</a:t>
            </a:r>
            <a:endParaRPr sz="800">
              <a:latin typeface="Calibri"/>
              <a:ea typeface="Calibri"/>
              <a:cs typeface="Calibri"/>
              <a:sym typeface="Calibri"/>
            </a:endParaRPr>
          </a:p>
        </p:txBody>
      </p:sp>
      <p:sp>
        <p:nvSpPr>
          <p:cNvPr id="818" name="Google Shape;818;p67"/>
          <p:cNvSpPr txBox="1"/>
          <p:nvPr/>
        </p:nvSpPr>
        <p:spPr>
          <a:xfrm>
            <a:off x="3213625" y="4186875"/>
            <a:ext cx="787500" cy="4311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Calibri"/>
                <a:ea typeface="Calibri"/>
                <a:cs typeface="Calibri"/>
                <a:sym typeface="Calibri"/>
              </a:rPr>
              <a:t>Choose your screen size</a:t>
            </a:r>
            <a:endParaRPr sz="800">
              <a:latin typeface="Calibri"/>
              <a:ea typeface="Calibri"/>
              <a:cs typeface="Calibri"/>
              <a:sym typeface="Calibri"/>
            </a:endParaRPr>
          </a:p>
        </p:txBody>
      </p:sp>
      <p:sp>
        <p:nvSpPr>
          <p:cNvPr id="819" name="Google Shape;819;p67"/>
          <p:cNvSpPr txBox="1"/>
          <p:nvPr/>
        </p:nvSpPr>
        <p:spPr>
          <a:xfrm>
            <a:off x="6296850" y="1438388"/>
            <a:ext cx="2412600" cy="5541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Calibri"/>
                <a:ea typeface="Calibri"/>
                <a:cs typeface="Calibri"/>
                <a:sym typeface="Calibri"/>
              </a:rPr>
              <a:t>Realtime browser test allows us to run a simulated live testing of a site in platform/os/screen resolution of choice </a:t>
            </a:r>
            <a:endParaRPr sz="800">
              <a:latin typeface="Calibri"/>
              <a:ea typeface="Calibri"/>
              <a:cs typeface="Calibri"/>
              <a:sym typeface="Calibri"/>
            </a:endParaRPr>
          </a:p>
        </p:txBody>
      </p:sp>
      <p:sp>
        <p:nvSpPr>
          <p:cNvPr id="820" name="Google Shape;820;p67"/>
          <p:cNvSpPr txBox="1"/>
          <p:nvPr/>
        </p:nvSpPr>
        <p:spPr>
          <a:xfrm>
            <a:off x="5413250" y="3590175"/>
            <a:ext cx="2673600" cy="3078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Calibri"/>
                <a:ea typeface="Calibri"/>
                <a:cs typeface="Calibri"/>
                <a:sym typeface="Calibri"/>
              </a:rPr>
              <a:t>The free version is pretty awesome. 10 mins of testing :) </a:t>
            </a:r>
            <a:endParaRPr sz="800">
              <a:latin typeface="Calibri"/>
              <a:ea typeface="Calibri"/>
              <a:cs typeface="Calibri"/>
              <a:sym typeface="Calibri"/>
            </a:endParaRPr>
          </a:p>
        </p:txBody>
      </p:sp>
      <p:sp>
        <p:nvSpPr>
          <p:cNvPr id="821" name="Google Shape;821;p67"/>
          <p:cNvSpPr txBox="1"/>
          <p:nvPr/>
        </p:nvSpPr>
        <p:spPr>
          <a:xfrm>
            <a:off x="8244675" y="2030750"/>
            <a:ext cx="595800" cy="3540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Calibri"/>
                <a:ea typeface="Calibri"/>
                <a:cs typeface="Calibri"/>
                <a:sym typeface="Calibri"/>
              </a:rPr>
              <a:t>Safari</a:t>
            </a:r>
            <a:endParaRPr b="1" sz="1100">
              <a:latin typeface="Calibri"/>
              <a:ea typeface="Calibri"/>
              <a:cs typeface="Calibri"/>
              <a:sym typeface="Calibri"/>
            </a:endParaRPr>
          </a:p>
        </p:txBody>
      </p:sp>
      <p:sp>
        <p:nvSpPr>
          <p:cNvPr id="822" name="Google Shape;822;p67"/>
          <p:cNvSpPr txBox="1"/>
          <p:nvPr/>
        </p:nvSpPr>
        <p:spPr>
          <a:xfrm>
            <a:off x="8311000" y="3426550"/>
            <a:ext cx="787500" cy="3540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Calibri"/>
                <a:ea typeface="Calibri"/>
                <a:cs typeface="Calibri"/>
                <a:sym typeface="Calibri"/>
              </a:rPr>
              <a:t>Chrome</a:t>
            </a:r>
            <a:endParaRPr b="1" sz="1100">
              <a:latin typeface="Calibri"/>
              <a:ea typeface="Calibri"/>
              <a:cs typeface="Calibri"/>
              <a:sym typeface="Calibri"/>
            </a:endParaRPr>
          </a:p>
        </p:txBody>
      </p:sp>
      <p:sp>
        <p:nvSpPr>
          <p:cNvPr id="823" name="Google Shape;823;p67"/>
          <p:cNvSpPr/>
          <p:nvPr/>
        </p:nvSpPr>
        <p:spPr>
          <a:xfrm>
            <a:off x="3199000" y="1250088"/>
            <a:ext cx="239700" cy="2397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en-GB" sz="1000">
                <a:solidFill>
                  <a:srgbClr val="FFFFFF"/>
                </a:solidFill>
                <a:latin typeface="Calibri"/>
                <a:ea typeface="Calibri"/>
                <a:cs typeface="Calibri"/>
                <a:sym typeface="Calibri"/>
              </a:rPr>
              <a:t>1</a:t>
            </a:r>
            <a:endParaRPr sz="1000">
              <a:solidFill>
                <a:srgbClr val="FFFFFF"/>
              </a:solidFill>
              <a:latin typeface="Calibri"/>
              <a:ea typeface="Calibri"/>
              <a:cs typeface="Calibri"/>
              <a:sym typeface="Calibri"/>
            </a:endParaRPr>
          </a:p>
        </p:txBody>
      </p:sp>
      <p:sp>
        <p:nvSpPr>
          <p:cNvPr id="824" name="Google Shape;824;p67"/>
          <p:cNvSpPr/>
          <p:nvPr/>
        </p:nvSpPr>
        <p:spPr>
          <a:xfrm>
            <a:off x="6221100" y="932826"/>
            <a:ext cx="239700" cy="2397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GB" sz="1000">
                <a:solidFill>
                  <a:srgbClr val="FFFFFF"/>
                </a:solidFill>
                <a:latin typeface="Calibri"/>
                <a:ea typeface="Calibri"/>
                <a:cs typeface="Calibri"/>
                <a:sym typeface="Calibri"/>
              </a:rPr>
              <a:t>2</a:t>
            </a:r>
            <a:endParaRPr sz="1000">
              <a:solidFill>
                <a:srgbClr val="FFFFFF"/>
              </a:solidFill>
              <a:latin typeface="Calibri"/>
              <a:ea typeface="Calibri"/>
              <a:cs typeface="Calibri"/>
              <a:sym typeface="Calibri"/>
            </a:endParaRPr>
          </a:p>
        </p:txBody>
      </p:sp>
      <p:sp>
        <p:nvSpPr>
          <p:cNvPr id="825" name="Google Shape;825;p67"/>
          <p:cNvSpPr/>
          <p:nvPr/>
        </p:nvSpPr>
        <p:spPr>
          <a:xfrm>
            <a:off x="732575" y="2700401"/>
            <a:ext cx="239700" cy="2397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GB" sz="1000">
                <a:solidFill>
                  <a:srgbClr val="FFFFFF"/>
                </a:solidFill>
                <a:latin typeface="Calibri"/>
                <a:ea typeface="Calibri"/>
                <a:cs typeface="Calibri"/>
                <a:sym typeface="Calibri"/>
              </a:rPr>
              <a:t>3</a:t>
            </a:r>
            <a:endParaRPr sz="1000">
              <a:solidFill>
                <a:srgbClr val="FFFFFF"/>
              </a:solidFill>
              <a:latin typeface="Calibri"/>
              <a:ea typeface="Calibri"/>
              <a:cs typeface="Calibri"/>
              <a:sym typeface="Calibri"/>
            </a:endParaRPr>
          </a:p>
        </p:txBody>
      </p:sp>
      <p:sp>
        <p:nvSpPr>
          <p:cNvPr id="826" name="Google Shape;826;p67"/>
          <p:cNvSpPr/>
          <p:nvPr/>
        </p:nvSpPr>
        <p:spPr>
          <a:xfrm>
            <a:off x="4954300" y="2127426"/>
            <a:ext cx="239700" cy="2397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GB" sz="1000">
                <a:solidFill>
                  <a:srgbClr val="FFFFFF"/>
                </a:solidFill>
                <a:latin typeface="Calibri"/>
                <a:ea typeface="Calibri"/>
                <a:cs typeface="Calibri"/>
                <a:sym typeface="Calibri"/>
              </a:rPr>
              <a:t>4</a:t>
            </a:r>
            <a:endParaRPr sz="1000">
              <a:solidFill>
                <a:srgbClr val="FFFFFF"/>
              </a:solidFill>
              <a:latin typeface="Calibri"/>
              <a:ea typeface="Calibri"/>
              <a:cs typeface="Calibri"/>
              <a:sym typeface="Calibri"/>
            </a:endParaRPr>
          </a:p>
        </p:txBody>
      </p:sp>
      <p:sp>
        <p:nvSpPr>
          <p:cNvPr id="827" name="Google Shape;827;p67"/>
          <p:cNvSpPr txBox="1"/>
          <p:nvPr/>
        </p:nvSpPr>
        <p:spPr>
          <a:xfrm>
            <a:off x="964400" y="3097075"/>
            <a:ext cx="45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28" name="Google Shape;828;p6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29" name="Google Shape;829;p67"/>
          <p:cNvPicPr preferRelativeResize="0"/>
          <p:nvPr/>
        </p:nvPicPr>
        <p:blipFill rotWithShape="1">
          <a:blip r:embed="rId8">
            <a:alphaModFix/>
          </a:blip>
          <a:srcRect b="0" l="0" r="0" t="0"/>
          <a:stretch/>
        </p:blipFill>
        <p:spPr>
          <a:xfrm>
            <a:off x="8437943" y="4949162"/>
            <a:ext cx="522377" cy="160222"/>
          </a:xfrm>
          <a:prstGeom prst="rect">
            <a:avLst/>
          </a:prstGeom>
          <a:noFill/>
          <a:ln>
            <a:noFill/>
          </a:ln>
        </p:spPr>
      </p:pic>
      <p:sp>
        <p:nvSpPr>
          <p:cNvPr id="830" name="Google Shape;830;p6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68"/>
          <p:cNvSpPr txBox="1"/>
          <p:nvPr/>
        </p:nvSpPr>
        <p:spPr>
          <a:xfrm>
            <a:off x="385500" y="573250"/>
            <a:ext cx="423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Merriweather"/>
                <a:ea typeface="Merriweather"/>
                <a:cs typeface="Merriweather"/>
                <a:sym typeface="Merriweather"/>
              </a:rPr>
              <a:t>Decent Code Editor</a:t>
            </a:r>
            <a:endParaRPr b="1" sz="1600">
              <a:latin typeface="Merriweather"/>
              <a:ea typeface="Merriweather"/>
              <a:cs typeface="Merriweather"/>
              <a:sym typeface="Merriweather"/>
            </a:endParaRPr>
          </a:p>
        </p:txBody>
      </p:sp>
      <p:sp>
        <p:nvSpPr>
          <p:cNvPr id="836" name="Google Shape;836;p68"/>
          <p:cNvSpPr txBox="1"/>
          <p:nvPr/>
        </p:nvSpPr>
        <p:spPr>
          <a:xfrm>
            <a:off x="4970725" y="573250"/>
            <a:ext cx="3985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Tools</a:t>
            </a:r>
            <a:endParaRPr b="1">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3"/>
              </a:rPr>
              <a:t>https://code.visualstudio.com/</a:t>
            </a:r>
            <a:r>
              <a:rPr lang="en-GB">
                <a:latin typeface="Calibri"/>
                <a:ea typeface="Calibri"/>
                <a:cs typeface="Calibri"/>
                <a:sym typeface="Calibri"/>
              </a:rPr>
              <a:t>  (recommended)</a:t>
            </a:r>
            <a:endParaRPr>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4"/>
              </a:rPr>
              <a:t>https://github.com/features/codespaces</a:t>
            </a:r>
            <a:endParaRPr>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5"/>
              </a:rPr>
              <a:t>http://brackets.io/</a:t>
            </a:r>
            <a:endParaRPr>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6"/>
              </a:rPr>
              <a:t>https://atom.io/</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837" name="Google Shape;837;p68"/>
          <p:cNvSpPr txBox="1"/>
          <p:nvPr/>
        </p:nvSpPr>
        <p:spPr>
          <a:xfrm>
            <a:off x="385500" y="1089300"/>
            <a:ext cx="4053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If you are still using repl.it for assignments, it’s time to move on.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If you are using Dreamweaver still, it’s fine if you good in it but it can be a hassle to modify and move your way around code and terrible for collaboration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838" name="Google Shape;838;p68"/>
          <p:cNvPicPr preferRelativeResize="0"/>
          <p:nvPr/>
        </p:nvPicPr>
        <p:blipFill>
          <a:blip r:embed="rId7">
            <a:alphaModFix/>
          </a:blip>
          <a:stretch>
            <a:fillRect/>
          </a:stretch>
        </p:blipFill>
        <p:spPr>
          <a:xfrm>
            <a:off x="5089825" y="2620074"/>
            <a:ext cx="2285501" cy="835876"/>
          </a:xfrm>
          <a:prstGeom prst="rect">
            <a:avLst/>
          </a:prstGeom>
          <a:noFill/>
          <a:ln>
            <a:noFill/>
          </a:ln>
        </p:spPr>
      </p:pic>
      <p:pic>
        <p:nvPicPr>
          <p:cNvPr id="839" name="Google Shape;839;p68"/>
          <p:cNvPicPr preferRelativeResize="0"/>
          <p:nvPr/>
        </p:nvPicPr>
        <p:blipFill>
          <a:blip r:embed="rId8">
            <a:alphaModFix/>
          </a:blip>
          <a:stretch>
            <a:fillRect/>
          </a:stretch>
        </p:blipFill>
        <p:spPr>
          <a:xfrm>
            <a:off x="5089825" y="3914250"/>
            <a:ext cx="2285500" cy="431119"/>
          </a:xfrm>
          <a:prstGeom prst="rect">
            <a:avLst/>
          </a:prstGeom>
          <a:noFill/>
          <a:ln>
            <a:noFill/>
          </a:ln>
        </p:spPr>
      </p:pic>
      <p:pic>
        <p:nvPicPr>
          <p:cNvPr id="840" name="Google Shape;840;p68"/>
          <p:cNvPicPr preferRelativeResize="0"/>
          <p:nvPr/>
        </p:nvPicPr>
        <p:blipFill>
          <a:blip r:embed="rId9">
            <a:alphaModFix/>
          </a:blip>
          <a:stretch>
            <a:fillRect/>
          </a:stretch>
        </p:blipFill>
        <p:spPr>
          <a:xfrm>
            <a:off x="5089825" y="3455950"/>
            <a:ext cx="2285501" cy="458294"/>
          </a:xfrm>
          <a:prstGeom prst="rect">
            <a:avLst/>
          </a:prstGeom>
          <a:noFill/>
          <a:ln>
            <a:noFill/>
          </a:ln>
        </p:spPr>
      </p:pic>
      <p:sp>
        <p:nvSpPr>
          <p:cNvPr id="841" name="Google Shape;841;p68"/>
          <p:cNvSpPr txBox="1"/>
          <p:nvPr/>
        </p:nvSpPr>
        <p:spPr>
          <a:xfrm>
            <a:off x="5046900" y="210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latin typeface="Calibri"/>
                <a:ea typeface="Calibri"/>
                <a:cs typeface="Calibri"/>
                <a:sym typeface="Calibri"/>
              </a:rPr>
              <a:t>Great Extensions</a:t>
            </a:r>
            <a:endParaRPr b="1">
              <a:solidFill>
                <a:schemeClr val="dk1"/>
              </a:solidFill>
              <a:latin typeface="Calibri"/>
              <a:ea typeface="Calibri"/>
              <a:cs typeface="Calibri"/>
              <a:sym typeface="Calibri"/>
            </a:endParaRPr>
          </a:p>
        </p:txBody>
      </p:sp>
      <p:pic>
        <p:nvPicPr>
          <p:cNvPr id="842" name="Google Shape;842;p68"/>
          <p:cNvPicPr preferRelativeResize="0"/>
          <p:nvPr/>
        </p:nvPicPr>
        <p:blipFill>
          <a:blip r:embed="rId10">
            <a:alphaModFix/>
          </a:blip>
          <a:stretch>
            <a:fillRect/>
          </a:stretch>
        </p:blipFill>
        <p:spPr>
          <a:xfrm>
            <a:off x="5089825" y="4345375"/>
            <a:ext cx="2285499" cy="489750"/>
          </a:xfrm>
          <a:prstGeom prst="rect">
            <a:avLst/>
          </a:prstGeom>
          <a:noFill/>
          <a:ln>
            <a:noFill/>
          </a:ln>
        </p:spPr>
      </p:pic>
      <p:sp>
        <p:nvSpPr>
          <p:cNvPr id="843" name="Google Shape;843;p68"/>
          <p:cNvSpPr txBox="1"/>
          <p:nvPr/>
        </p:nvSpPr>
        <p:spPr>
          <a:xfrm>
            <a:off x="385500" y="3215525"/>
            <a:ext cx="39252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Calibri"/>
                <a:ea typeface="Calibri"/>
                <a:cs typeface="Calibri"/>
                <a:sym typeface="Calibri"/>
              </a:rPr>
              <a:t>Extensions for VS Code. Use with Caution</a:t>
            </a:r>
            <a:endParaRPr b="1" sz="12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11"/>
              </a:rPr>
              <a:t>https://scotch.io/bar-talk/22-best-visual-studio-code-extensions-for-web-development</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12"/>
              </a:rPr>
              <a:t>https://www.syncfusion.com/blogs/post/15-best-visual-studio-code-extensions-for-web-developers.aspx</a:t>
            </a:r>
            <a:endParaRPr sz="10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844" name="Google Shape;844;p6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45" name="Google Shape;845;p68"/>
          <p:cNvPicPr preferRelativeResize="0"/>
          <p:nvPr/>
        </p:nvPicPr>
        <p:blipFill rotWithShape="1">
          <a:blip r:embed="rId13">
            <a:alphaModFix/>
          </a:blip>
          <a:srcRect b="0" l="0" r="0" t="0"/>
          <a:stretch/>
        </p:blipFill>
        <p:spPr>
          <a:xfrm>
            <a:off x="8437943" y="4949162"/>
            <a:ext cx="522377" cy="160222"/>
          </a:xfrm>
          <a:prstGeom prst="rect">
            <a:avLst/>
          </a:prstGeom>
          <a:noFill/>
          <a:ln>
            <a:noFill/>
          </a:ln>
        </p:spPr>
      </p:pic>
      <p:sp>
        <p:nvSpPr>
          <p:cNvPr id="846" name="Google Shape;846;p6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69"/>
          <p:cNvSpPr txBox="1"/>
          <p:nvPr/>
        </p:nvSpPr>
        <p:spPr>
          <a:xfrm>
            <a:off x="385500" y="303625"/>
            <a:ext cx="423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Merriweather"/>
                <a:ea typeface="Merriweather"/>
                <a:cs typeface="Merriweather"/>
                <a:sym typeface="Merriweather"/>
              </a:rPr>
              <a:t>Code Minifiers</a:t>
            </a:r>
            <a:endParaRPr b="1" sz="1600">
              <a:latin typeface="Merriweather"/>
              <a:ea typeface="Merriweather"/>
              <a:cs typeface="Merriweather"/>
              <a:sym typeface="Merriweather"/>
            </a:endParaRPr>
          </a:p>
        </p:txBody>
      </p:sp>
      <p:sp>
        <p:nvSpPr>
          <p:cNvPr id="852" name="Google Shape;852;p69"/>
          <p:cNvSpPr txBox="1"/>
          <p:nvPr/>
        </p:nvSpPr>
        <p:spPr>
          <a:xfrm>
            <a:off x="4970725" y="573250"/>
            <a:ext cx="3985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CSS Minifiers</a:t>
            </a:r>
            <a:endParaRPr b="1">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3"/>
              </a:rPr>
              <a:t>https://cssnano.co/playground/</a:t>
            </a:r>
            <a:endParaRPr>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4"/>
              </a:rPr>
              <a:t>http://css.github.io/csso/csso.html</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GB">
                <a:latin typeface="Calibri"/>
                <a:ea typeface="Calibri"/>
                <a:cs typeface="Calibri"/>
                <a:sym typeface="Calibri"/>
              </a:rPr>
              <a:t>JS Minifiers</a:t>
            </a:r>
            <a:endParaRPr b="1">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5"/>
              </a:rPr>
              <a:t>https://closure-compiler.appspot.com/home</a:t>
            </a:r>
            <a:endParaRPr>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6"/>
              </a:rPr>
              <a:t>https://www.minifier.org/</a:t>
            </a:r>
            <a:endParaRPr>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7"/>
              </a:rPr>
              <a:t>https://javascript-minifier.com/</a:t>
            </a:r>
            <a:endParaRPr>
              <a:latin typeface="Calibri"/>
              <a:ea typeface="Calibri"/>
              <a:cs typeface="Calibri"/>
              <a:sym typeface="Calibri"/>
            </a:endParaRPr>
          </a:p>
        </p:txBody>
      </p:sp>
      <p:sp>
        <p:nvSpPr>
          <p:cNvPr id="853" name="Google Shape;853;p69"/>
          <p:cNvSpPr txBox="1"/>
          <p:nvPr/>
        </p:nvSpPr>
        <p:spPr>
          <a:xfrm>
            <a:off x="385500" y="819675"/>
            <a:ext cx="4053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Code minifies helps you to compress code so that it’s lighter and loads faster.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The basic minifiers removes all unnecessary code, removes whitespace, link breaks, comments and so on.</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Be sure to backup your original files before minifying. You should </a:t>
            </a:r>
            <a:r>
              <a:rPr b="1" lang="en-GB">
                <a:latin typeface="Calibri"/>
                <a:ea typeface="Calibri"/>
                <a:cs typeface="Calibri"/>
                <a:sym typeface="Calibri"/>
              </a:rPr>
              <a:t>ALWAYS have two files</a:t>
            </a:r>
            <a:r>
              <a:rPr lang="en-GB">
                <a:latin typeface="Calibri"/>
                <a:ea typeface="Calibri"/>
                <a:cs typeface="Calibri"/>
                <a:sym typeface="Calibri"/>
              </a:rPr>
              <a:t>, one minified and one unminified.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Use the minified one for production. Most of the tools simply require you to copy your code into their platform. They will generate a minified version for you.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For JS codes, it helps in code obfuscation by making code a little more difficult to read.</a:t>
            </a:r>
            <a:endParaRPr>
              <a:latin typeface="Calibri"/>
              <a:ea typeface="Calibri"/>
              <a:cs typeface="Calibri"/>
              <a:sym typeface="Calibri"/>
            </a:endParaRPr>
          </a:p>
        </p:txBody>
      </p:sp>
      <p:pic>
        <p:nvPicPr>
          <p:cNvPr id="854" name="Google Shape;854;p69"/>
          <p:cNvPicPr preferRelativeResize="0"/>
          <p:nvPr/>
        </p:nvPicPr>
        <p:blipFill>
          <a:blip r:embed="rId8">
            <a:alphaModFix/>
          </a:blip>
          <a:stretch>
            <a:fillRect/>
          </a:stretch>
        </p:blipFill>
        <p:spPr>
          <a:xfrm>
            <a:off x="4970725" y="2653246"/>
            <a:ext cx="3985200" cy="613952"/>
          </a:xfrm>
          <a:prstGeom prst="rect">
            <a:avLst/>
          </a:prstGeom>
          <a:noFill/>
          <a:ln>
            <a:noFill/>
          </a:ln>
        </p:spPr>
      </p:pic>
      <p:sp>
        <p:nvSpPr>
          <p:cNvPr id="855" name="Google Shape;855;p69"/>
          <p:cNvSpPr txBox="1"/>
          <p:nvPr/>
        </p:nvSpPr>
        <p:spPr>
          <a:xfrm>
            <a:off x="4918875" y="4002550"/>
            <a:ext cx="398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latin typeface="Calibri"/>
                <a:ea typeface="Calibri"/>
                <a:cs typeface="Calibri"/>
                <a:sym typeface="Calibri"/>
              </a:rPr>
              <a:t>Example of CSS minification using CSSO </a:t>
            </a:r>
            <a:r>
              <a:rPr i="1" lang="en-GB" sz="1000" u="sng">
                <a:solidFill>
                  <a:schemeClr val="hlink"/>
                </a:solidFill>
                <a:latin typeface="Calibri"/>
                <a:ea typeface="Calibri"/>
                <a:cs typeface="Calibri"/>
                <a:sym typeface="Calibri"/>
                <a:hlinkClick r:id="rId9"/>
              </a:rPr>
              <a:t>https://css.github.io/csso/csso.html</a:t>
            </a:r>
            <a:endParaRPr i="1" sz="1000">
              <a:latin typeface="Calibri"/>
              <a:ea typeface="Calibri"/>
              <a:cs typeface="Calibri"/>
              <a:sym typeface="Calibri"/>
            </a:endParaRPr>
          </a:p>
          <a:p>
            <a:pPr indent="0" lvl="0" marL="0" rtl="0" algn="l">
              <a:spcBef>
                <a:spcPts val="0"/>
              </a:spcBef>
              <a:spcAft>
                <a:spcPts val="0"/>
              </a:spcAft>
              <a:buNone/>
            </a:pPr>
            <a:r>
              <a:t/>
            </a:r>
            <a:endParaRPr i="1" sz="1000">
              <a:latin typeface="Calibri"/>
              <a:ea typeface="Calibri"/>
              <a:cs typeface="Calibri"/>
              <a:sym typeface="Calibri"/>
            </a:endParaRPr>
          </a:p>
        </p:txBody>
      </p:sp>
      <p:pic>
        <p:nvPicPr>
          <p:cNvPr id="856" name="Google Shape;856;p69"/>
          <p:cNvPicPr preferRelativeResize="0"/>
          <p:nvPr/>
        </p:nvPicPr>
        <p:blipFill>
          <a:blip r:embed="rId10">
            <a:alphaModFix/>
          </a:blip>
          <a:stretch>
            <a:fillRect/>
          </a:stretch>
        </p:blipFill>
        <p:spPr>
          <a:xfrm>
            <a:off x="4970725" y="3267200"/>
            <a:ext cx="3743295" cy="787000"/>
          </a:xfrm>
          <a:prstGeom prst="rect">
            <a:avLst/>
          </a:prstGeom>
          <a:noFill/>
          <a:ln>
            <a:noFill/>
          </a:ln>
        </p:spPr>
      </p:pic>
      <p:sp>
        <p:nvSpPr>
          <p:cNvPr id="857" name="Google Shape;857;p6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58" name="Google Shape;858;p69"/>
          <p:cNvPicPr preferRelativeResize="0"/>
          <p:nvPr/>
        </p:nvPicPr>
        <p:blipFill rotWithShape="1">
          <a:blip r:embed="rId11">
            <a:alphaModFix/>
          </a:blip>
          <a:srcRect b="0" l="0" r="0" t="0"/>
          <a:stretch/>
        </p:blipFill>
        <p:spPr>
          <a:xfrm>
            <a:off x="8437943" y="4949162"/>
            <a:ext cx="522377" cy="160222"/>
          </a:xfrm>
          <a:prstGeom prst="rect">
            <a:avLst/>
          </a:prstGeom>
          <a:noFill/>
          <a:ln>
            <a:noFill/>
          </a:ln>
        </p:spPr>
      </p:pic>
      <p:sp>
        <p:nvSpPr>
          <p:cNvPr id="859" name="Google Shape;859;p6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0"/>
          <p:cNvSpPr txBox="1"/>
          <p:nvPr/>
        </p:nvSpPr>
        <p:spPr>
          <a:xfrm>
            <a:off x="385500" y="303625"/>
            <a:ext cx="423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Merriweather"/>
                <a:ea typeface="Merriweather"/>
                <a:cs typeface="Merriweather"/>
                <a:sym typeface="Merriweather"/>
              </a:rPr>
              <a:t>BOOTSTRAP</a:t>
            </a:r>
            <a:endParaRPr b="1" sz="1600">
              <a:latin typeface="Merriweather"/>
              <a:ea typeface="Merriweather"/>
              <a:cs typeface="Merriweather"/>
              <a:sym typeface="Merriweather"/>
            </a:endParaRPr>
          </a:p>
        </p:txBody>
      </p:sp>
      <p:sp>
        <p:nvSpPr>
          <p:cNvPr id="865" name="Google Shape;865;p70"/>
          <p:cNvSpPr txBox="1"/>
          <p:nvPr/>
        </p:nvSpPr>
        <p:spPr>
          <a:xfrm>
            <a:off x="385500" y="819675"/>
            <a:ext cx="4053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Bootstrap is a wonderful CSS framework for doing responsive designs and layouts.  Fast and extremely well-documented, the basic of bootstrap can be easily understood.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Designing responsive forms and tables can also be easily accomplished with bootstrap. </a:t>
            </a:r>
            <a:endParaRPr>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3"/>
              </a:rPr>
              <a:t>https://getbootstrap.com/</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866" name="Google Shape;866;p70"/>
          <p:cNvSpPr txBox="1"/>
          <p:nvPr/>
        </p:nvSpPr>
        <p:spPr>
          <a:xfrm>
            <a:off x="4439400" y="62225"/>
            <a:ext cx="4613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GB">
                <a:solidFill>
                  <a:schemeClr val="dk1"/>
                </a:solidFill>
                <a:latin typeface="Calibri"/>
                <a:ea typeface="Calibri"/>
                <a:cs typeface="Calibri"/>
                <a:sym typeface="Calibri"/>
              </a:rPr>
              <a:t>Step 1: Install</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accent5"/>
                </a:solidFill>
                <a:latin typeface="Calibri"/>
                <a:ea typeface="Calibri"/>
                <a:cs typeface="Calibri"/>
                <a:sym typeface="Calibri"/>
                <a:hlinkClick r:id="rId4">
                  <a:extLst>
                    <a:ext uri="{A12FA001-AC4F-418D-AE19-62706E023703}">
                      <ahyp:hlinkClr val="tx"/>
                    </a:ext>
                  </a:extLst>
                </a:hlinkClick>
              </a:rPr>
              <a:t>https://getbootstrap.com/docs/5.0/getting-started/introduction/</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GB">
                <a:solidFill>
                  <a:schemeClr val="dk1"/>
                </a:solidFill>
                <a:latin typeface="Calibri"/>
                <a:ea typeface="Calibri"/>
                <a:cs typeface="Calibri"/>
                <a:sym typeface="Calibri"/>
              </a:rPr>
              <a:t>Step 2: Do responsive layout </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Understand their layout system using classes of containers, rows, columns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accent5"/>
                </a:solidFill>
                <a:latin typeface="Calibri"/>
                <a:ea typeface="Calibri"/>
                <a:cs typeface="Calibri"/>
                <a:sym typeface="Calibri"/>
                <a:hlinkClick r:id="rId5">
                  <a:extLst>
                    <a:ext uri="{A12FA001-AC4F-418D-AE19-62706E023703}">
                      <ahyp:hlinkClr val="tx"/>
                    </a:ext>
                  </a:extLst>
                </a:hlinkClick>
              </a:rPr>
              <a:t>https://getbootstrap.com/docs/5.0/layout/grid/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GB">
                <a:solidFill>
                  <a:schemeClr val="dk1"/>
                </a:solidFill>
                <a:latin typeface="Calibri"/>
                <a:ea typeface="Calibri"/>
                <a:cs typeface="Calibri"/>
                <a:sym typeface="Calibri"/>
              </a:rPr>
              <a:t>Step 3: Doing responsive forms</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6"/>
              </a:rPr>
              <a:t>https://getbootstrap.com/docs/5.0/forms/overview/</a:t>
            </a:r>
            <a:endParaRPr>
              <a:solidFill>
                <a:schemeClr val="dk1"/>
              </a:solidFill>
              <a:latin typeface="Calibri"/>
              <a:ea typeface="Calibri"/>
              <a:cs typeface="Calibri"/>
              <a:sym typeface="Calibri"/>
            </a:endParaRPr>
          </a:p>
        </p:txBody>
      </p:sp>
      <p:pic>
        <p:nvPicPr>
          <p:cNvPr id="867" name="Google Shape;867;p70"/>
          <p:cNvPicPr preferRelativeResize="0"/>
          <p:nvPr/>
        </p:nvPicPr>
        <p:blipFill>
          <a:blip r:embed="rId7">
            <a:alphaModFix/>
          </a:blip>
          <a:stretch>
            <a:fillRect/>
          </a:stretch>
        </p:blipFill>
        <p:spPr>
          <a:xfrm>
            <a:off x="433500" y="2447275"/>
            <a:ext cx="3154981" cy="2696224"/>
          </a:xfrm>
          <a:prstGeom prst="rect">
            <a:avLst/>
          </a:prstGeom>
          <a:noFill/>
          <a:ln>
            <a:noFill/>
          </a:ln>
        </p:spPr>
      </p:pic>
      <p:sp>
        <p:nvSpPr>
          <p:cNvPr id="868" name="Google Shape;868;p70"/>
          <p:cNvSpPr txBox="1"/>
          <p:nvPr/>
        </p:nvSpPr>
        <p:spPr>
          <a:xfrm>
            <a:off x="3588475" y="4676850"/>
            <a:ext cx="278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Calibri"/>
                <a:ea typeface="Calibri"/>
                <a:cs typeface="Calibri"/>
                <a:sym typeface="Calibri"/>
              </a:rPr>
              <a:t>Sample responsive form design and code</a:t>
            </a:r>
            <a:endParaRPr b="1" sz="1100">
              <a:latin typeface="Calibri"/>
              <a:ea typeface="Calibri"/>
              <a:cs typeface="Calibri"/>
              <a:sym typeface="Calibri"/>
            </a:endParaRPr>
          </a:p>
        </p:txBody>
      </p:sp>
      <p:pic>
        <p:nvPicPr>
          <p:cNvPr id="869" name="Google Shape;869;p70"/>
          <p:cNvPicPr preferRelativeResize="0"/>
          <p:nvPr/>
        </p:nvPicPr>
        <p:blipFill>
          <a:blip r:embed="rId8">
            <a:alphaModFix/>
          </a:blip>
          <a:stretch>
            <a:fillRect/>
          </a:stretch>
        </p:blipFill>
        <p:spPr>
          <a:xfrm>
            <a:off x="7692999" y="2951538"/>
            <a:ext cx="1360092" cy="1670974"/>
          </a:xfrm>
          <a:prstGeom prst="rect">
            <a:avLst/>
          </a:prstGeom>
          <a:noFill/>
          <a:ln>
            <a:noFill/>
          </a:ln>
        </p:spPr>
      </p:pic>
      <p:sp>
        <p:nvSpPr>
          <p:cNvPr id="870" name="Google Shape;870;p70"/>
          <p:cNvSpPr txBox="1"/>
          <p:nvPr/>
        </p:nvSpPr>
        <p:spPr>
          <a:xfrm>
            <a:off x="4500550" y="2832725"/>
            <a:ext cx="3297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Calibri"/>
                <a:ea typeface="Calibri"/>
                <a:cs typeface="Calibri"/>
                <a:sym typeface="Calibri"/>
              </a:rPr>
              <a:t>It’s best to start with their documentation samples in their documentation, then move on from there. It is much faster :)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Their examples in the site can be downloaded and modified to your liking.</a:t>
            </a:r>
            <a:br>
              <a:rPr lang="en-GB">
                <a:solidFill>
                  <a:schemeClr val="dk1"/>
                </a:solidFill>
                <a:latin typeface="Calibri"/>
                <a:ea typeface="Calibri"/>
                <a:cs typeface="Calibri"/>
                <a:sym typeface="Calibri"/>
              </a:rPr>
            </a:br>
            <a:br>
              <a:rPr lang="en-GB">
                <a:solidFill>
                  <a:schemeClr val="dk1"/>
                </a:solidFill>
                <a:latin typeface="Calibri"/>
                <a:ea typeface="Calibri"/>
                <a:cs typeface="Calibri"/>
                <a:sym typeface="Calibri"/>
              </a:rPr>
            </a:br>
            <a:r>
              <a:rPr lang="en-GB">
                <a:solidFill>
                  <a:schemeClr val="dk1"/>
                </a:solidFill>
                <a:latin typeface="Calibri"/>
                <a:ea typeface="Calibri"/>
                <a:cs typeface="Calibri"/>
                <a:sym typeface="Calibri"/>
              </a:rPr>
              <a:t>Use their search tool to your advantage when finding sample</a:t>
            </a:r>
            <a:endParaRPr>
              <a:solidFill>
                <a:schemeClr val="dk1"/>
              </a:solidFill>
              <a:latin typeface="Calibri"/>
              <a:ea typeface="Calibri"/>
              <a:cs typeface="Calibri"/>
              <a:sym typeface="Calibri"/>
            </a:endParaRPr>
          </a:p>
        </p:txBody>
      </p:sp>
      <p:sp>
        <p:nvSpPr>
          <p:cNvPr id="871" name="Google Shape;871;p7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72" name="Google Shape;872;p70"/>
          <p:cNvPicPr preferRelativeResize="0"/>
          <p:nvPr/>
        </p:nvPicPr>
        <p:blipFill rotWithShape="1">
          <a:blip r:embed="rId9">
            <a:alphaModFix/>
          </a:blip>
          <a:srcRect b="0" l="0" r="0" t="0"/>
          <a:stretch/>
        </p:blipFill>
        <p:spPr>
          <a:xfrm>
            <a:off x="8437943" y="4949162"/>
            <a:ext cx="522377" cy="160222"/>
          </a:xfrm>
          <a:prstGeom prst="rect">
            <a:avLst/>
          </a:prstGeom>
          <a:noFill/>
          <a:ln>
            <a:noFill/>
          </a:ln>
        </p:spPr>
      </p:pic>
      <p:sp>
        <p:nvSpPr>
          <p:cNvPr id="873" name="Google Shape;873;p7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1"/>
          <p:cNvSpPr txBox="1"/>
          <p:nvPr/>
        </p:nvSpPr>
        <p:spPr>
          <a:xfrm>
            <a:off x="385500" y="303625"/>
            <a:ext cx="423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Merriweather"/>
                <a:ea typeface="Merriweather"/>
                <a:cs typeface="Merriweather"/>
                <a:sym typeface="Merriweather"/>
              </a:rPr>
              <a:t>TRANSITING BETWEEN PAGES (CODE)</a:t>
            </a:r>
            <a:endParaRPr b="1" sz="1600">
              <a:latin typeface="Merriweather"/>
              <a:ea typeface="Merriweather"/>
              <a:cs typeface="Merriweather"/>
              <a:sym typeface="Merriweather"/>
            </a:endParaRPr>
          </a:p>
        </p:txBody>
      </p:sp>
      <p:sp>
        <p:nvSpPr>
          <p:cNvPr id="879" name="Google Shape;879;p71"/>
          <p:cNvSpPr txBox="1"/>
          <p:nvPr/>
        </p:nvSpPr>
        <p:spPr>
          <a:xfrm>
            <a:off x="385500" y="819675"/>
            <a:ext cx="4053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You designed multiple pages in your site, but realise your code doesn’t translate or “saved” across the pages. Then you change your design into a single page application..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Or you might have submitted a form but the data is not stored or saved… </a:t>
            </a:r>
            <a:endParaRPr>
              <a:latin typeface="Calibri"/>
              <a:ea typeface="Calibri"/>
              <a:cs typeface="Calibri"/>
              <a:sym typeface="Calibri"/>
            </a:endParaRPr>
          </a:p>
          <a:p>
            <a:pPr indent="0" lvl="0" marL="0" rtl="0" algn="l">
              <a:spcBef>
                <a:spcPts val="0"/>
              </a:spcBef>
              <a:spcAft>
                <a:spcPts val="0"/>
              </a:spcAft>
              <a:buNone/>
            </a:pPr>
            <a:br>
              <a:rPr lang="en-GB">
                <a:latin typeface="Calibri"/>
                <a:ea typeface="Calibri"/>
                <a:cs typeface="Calibri"/>
                <a:sym typeface="Calibri"/>
              </a:rPr>
            </a:br>
            <a:r>
              <a:rPr lang="en-GB">
                <a:latin typeface="Calibri"/>
                <a:ea typeface="Calibri"/>
                <a:cs typeface="Calibri"/>
                <a:sym typeface="Calibri"/>
              </a:rPr>
              <a:t>Sounds Familiar?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It’s time to use LocalStorage to your advantage.</a:t>
            </a:r>
            <a:endParaRPr>
              <a:latin typeface="Calibri"/>
              <a:ea typeface="Calibri"/>
              <a:cs typeface="Calibri"/>
              <a:sym typeface="Calibri"/>
            </a:endParaRPr>
          </a:p>
        </p:txBody>
      </p:sp>
      <p:sp>
        <p:nvSpPr>
          <p:cNvPr id="880" name="Google Shape;880;p71"/>
          <p:cNvSpPr txBox="1"/>
          <p:nvPr/>
        </p:nvSpPr>
        <p:spPr>
          <a:xfrm>
            <a:off x="435550" y="3090250"/>
            <a:ext cx="5392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https://repl.it/@malcolmyam/simple-transition-pages-localstorage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Look at script.js that’s being used in index.html</a:t>
            </a:r>
            <a:endParaRPr/>
          </a:p>
          <a:p>
            <a:pPr indent="0" lvl="0" marL="0" rtl="0" algn="l">
              <a:spcBef>
                <a:spcPts val="0"/>
              </a:spcBef>
              <a:spcAft>
                <a:spcPts val="0"/>
              </a:spcAft>
              <a:buNone/>
            </a:pPr>
            <a:r>
              <a:rPr lang="en-GB"/>
              <a:t>Then look at another.html’s Javascript code whereby we retrieve the localStorage item.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81" name="Google Shape;881;p7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82" name="Google Shape;882;p71"/>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883" name="Google Shape;883;p7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87" name="Shape 887"/>
        <p:cNvGrpSpPr/>
        <p:nvPr/>
      </p:nvGrpSpPr>
      <p:grpSpPr>
        <a:xfrm>
          <a:off x="0" y="0"/>
          <a:ext cx="0" cy="0"/>
          <a:chOff x="0" y="0"/>
          <a:chExt cx="0" cy="0"/>
        </a:xfrm>
      </p:grpSpPr>
      <p:sp>
        <p:nvSpPr>
          <p:cNvPr id="888" name="Google Shape;888;p72"/>
          <p:cNvSpPr txBox="1"/>
          <p:nvPr>
            <p:ph type="ctrTitle"/>
          </p:nvPr>
        </p:nvSpPr>
        <p:spPr>
          <a:xfrm>
            <a:off x="311700" y="1879888"/>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solidFill>
                  <a:srgbClr val="FFFFFF"/>
                </a:solidFill>
                <a:latin typeface="Lato"/>
                <a:ea typeface="Lato"/>
                <a:cs typeface="Lato"/>
                <a:sym typeface="Lato"/>
              </a:rPr>
              <a:t>VALIDATION</a:t>
            </a:r>
            <a:endParaRPr>
              <a:solidFill>
                <a:srgbClr val="FFFFFF"/>
              </a:solidFill>
              <a:latin typeface="Lato"/>
              <a:ea typeface="Lato"/>
              <a:cs typeface="Lato"/>
              <a:sym typeface="Lato"/>
            </a:endParaRPr>
          </a:p>
        </p:txBody>
      </p:sp>
      <p:sp>
        <p:nvSpPr>
          <p:cNvPr id="889" name="Google Shape;889;p72"/>
          <p:cNvSpPr txBox="1"/>
          <p:nvPr>
            <p:ph idx="1" type="subTitle"/>
          </p:nvPr>
        </p:nvSpPr>
        <p:spPr>
          <a:xfrm>
            <a:off x="311700" y="2470988"/>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000">
                <a:solidFill>
                  <a:srgbClr val="FFFFFF"/>
                </a:solidFill>
                <a:latin typeface="Lato Light"/>
                <a:ea typeface="Lato Light"/>
                <a:cs typeface="Lato Light"/>
                <a:sym typeface="Lato Light"/>
              </a:rPr>
              <a:t>Code checking</a:t>
            </a:r>
            <a:endParaRPr sz="2000">
              <a:solidFill>
                <a:srgbClr val="FFFFFF"/>
              </a:solidFill>
              <a:latin typeface="Lato Light"/>
              <a:ea typeface="Lato Light"/>
              <a:cs typeface="Lato Light"/>
              <a:sym typeface="Lato Light"/>
            </a:endParaRPr>
          </a:p>
        </p:txBody>
      </p:sp>
      <p:sp>
        <p:nvSpPr>
          <p:cNvPr id="890" name="Google Shape;890;p7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91" name="Google Shape;891;p72"/>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892" name="Google Shape;892;p7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The value of a property can also be an object:</a:t>
            </a:r>
            <a:endParaRPr/>
          </a:p>
          <a:p>
            <a:pPr indent="0" lvl="0" marL="0" rtl="0" algn="l">
              <a:lnSpc>
                <a:spcPct val="133333"/>
              </a:lnSpc>
              <a:spcBef>
                <a:spcPts val="1200"/>
              </a:spcBef>
              <a:spcAft>
                <a:spcPts val="0"/>
              </a:spcAft>
              <a:buNone/>
            </a:pPr>
            <a:r>
              <a:rPr lang="en-GB">
                <a:solidFill>
                  <a:srgbClr val="000000"/>
                </a:solidFill>
                <a:highlight>
                  <a:srgbClr val="FFFFFE"/>
                </a:highlight>
                <a:latin typeface="Consolas"/>
                <a:ea typeface="Consolas"/>
                <a:cs typeface="Consolas"/>
                <a:sym typeface="Consolas"/>
              </a:rPr>
              <a:t>let employee =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firstName:'Tan',</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lastName:'Ah Kow',</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address: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street:'Yishun Ring Road',</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building:'Blk 636',</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unit:'#13-221'</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a:solidFill>
                <a:srgbClr val="000000"/>
              </a:solidFill>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a:solidFill>
                  <a:srgbClr val="000000"/>
                </a:solidFill>
                <a:highlight>
                  <a:srgbClr val="FFFFFE"/>
                </a:highlight>
                <a:latin typeface="Consolas"/>
                <a:ea typeface="Consolas"/>
                <a:cs typeface="Consolas"/>
                <a:sym typeface="Consolas"/>
              </a:rPr>
              <a:t>console.log(employee.address.street);</a:t>
            </a:r>
            <a:endParaRPr>
              <a:solidFill>
                <a:srgbClr val="000000"/>
              </a:solidFill>
              <a:highlight>
                <a:srgbClr val="FFFFFE"/>
              </a:highlight>
              <a:latin typeface="Consolas"/>
              <a:ea typeface="Consolas"/>
              <a:cs typeface="Consolas"/>
              <a:sym typeface="Consolas"/>
            </a:endParaRPr>
          </a:p>
          <a:p>
            <a:pPr indent="0" lvl="0" marL="0" rtl="0" algn="l">
              <a:spcBef>
                <a:spcPts val="0"/>
              </a:spcBef>
              <a:spcAft>
                <a:spcPts val="1200"/>
              </a:spcAft>
              <a:buNone/>
            </a:pPr>
            <a:r>
              <a:t/>
            </a:r>
            <a:endParaRPr/>
          </a:p>
        </p:txBody>
      </p:sp>
      <p:cxnSp>
        <p:nvCxnSpPr>
          <p:cNvPr id="126" name="Google Shape;126;p19"/>
          <p:cNvCxnSpPr/>
          <p:nvPr/>
        </p:nvCxnSpPr>
        <p:spPr>
          <a:xfrm flipH="1">
            <a:off x="4068475" y="3003725"/>
            <a:ext cx="1396500" cy="1145100"/>
          </a:xfrm>
          <a:prstGeom prst="straightConnector1">
            <a:avLst/>
          </a:prstGeom>
          <a:noFill/>
          <a:ln cap="flat" cmpd="sng" w="9525">
            <a:solidFill>
              <a:schemeClr val="dk2"/>
            </a:solidFill>
            <a:prstDash val="solid"/>
            <a:round/>
            <a:headEnd len="med" w="med" type="none"/>
            <a:tailEnd len="med" w="med" type="triangle"/>
          </a:ln>
        </p:spPr>
      </p:cxnSp>
      <p:sp>
        <p:nvSpPr>
          <p:cNvPr id="127" name="Google Shape;127;p19"/>
          <p:cNvSpPr txBox="1"/>
          <p:nvPr/>
        </p:nvSpPr>
        <p:spPr>
          <a:xfrm>
            <a:off x="5464975" y="2660575"/>
            <a:ext cx="3126300" cy="4002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Yishun Ring Road</a:t>
            </a:r>
            <a:endParaRPr b="1">
              <a:latin typeface="Proxima Nova"/>
              <a:ea typeface="Proxima Nova"/>
              <a:cs typeface="Proxima Nova"/>
              <a:sym typeface="Proxima Nova"/>
            </a:endParaRPr>
          </a:p>
        </p:txBody>
      </p:sp>
      <p:sp>
        <p:nvSpPr>
          <p:cNvPr id="128" name="Google Shape;128;p19"/>
          <p:cNvSpPr txBox="1"/>
          <p:nvPr/>
        </p:nvSpPr>
        <p:spPr>
          <a:xfrm>
            <a:off x="1512750" y="394450"/>
            <a:ext cx="61185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Nested Objects</a:t>
            </a:r>
            <a:endParaRPr sz="800">
              <a:solidFill>
                <a:srgbClr val="3B41C9"/>
              </a:solidFill>
            </a:endParaRPr>
          </a:p>
        </p:txBody>
      </p:sp>
      <p:sp>
        <p:nvSpPr>
          <p:cNvPr id="129" name="Google Shape;129;p1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30" name="Google Shape;130;p19"/>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31" name="Google Shape;131;p1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1600">
                <a:latin typeface="Merriweather"/>
                <a:ea typeface="Merriweather"/>
                <a:cs typeface="Merriweather"/>
                <a:sym typeface="Merriweather"/>
              </a:rPr>
              <a:t>VALIDATION</a:t>
            </a:r>
            <a:endParaRPr b="1" sz="1600">
              <a:latin typeface="Merriweather"/>
              <a:ea typeface="Merriweather"/>
              <a:cs typeface="Merriweather"/>
              <a:sym typeface="Merriweather"/>
            </a:endParaRPr>
          </a:p>
        </p:txBody>
      </p:sp>
      <p:sp>
        <p:nvSpPr>
          <p:cNvPr id="898" name="Google Shape;898;p73"/>
          <p:cNvSpPr txBox="1"/>
          <p:nvPr/>
        </p:nvSpPr>
        <p:spPr>
          <a:xfrm>
            <a:off x="311700" y="965950"/>
            <a:ext cx="40191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Why we validate our code? We want to check that the code is aligning towards the latest standards or “what is right”, help you catch mistakes that you might missed.</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Every programming language out there, there’s a certain way to do things proper, certain formatting, certain way of calling things that is standardised.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One of the main reasons for standardisation is….. Anyone can takeover and at least know what is going on.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GB" sz="1200">
                <a:latin typeface="Calibri"/>
                <a:ea typeface="Calibri"/>
                <a:cs typeface="Calibri"/>
                <a:sym typeface="Calibri"/>
              </a:rPr>
              <a:t>Reading</a:t>
            </a:r>
            <a:endParaRPr b="1" sz="1200">
              <a:latin typeface="Calibri"/>
              <a:ea typeface="Calibri"/>
              <a:cs typeface="Calibri"/>
              <a:sym typeface="Calibri"/>
            </a:endParaRPr>
          </a:p>
          <a:p>
            <a:pPr indent="0" lvl="0" marL="0" rtl="0" algn="l">
              <a:spcBef>
                <a:spcPts val="0"/>
              </a:spcBef>
              <a:spcAft>
                <a:spcPts val="0"/>
              </a:spcAft>
              <a:buNone/>
            </a:pPr>
            <a:r>
              <a:rPr lang="en-GB" sz="1200" u="sng">
                <a:solidFill>
                  <a:schemeClr val="hlink"/>
                </a:solidFill>
                <a:latin typeface="Calibri"/>
                <a:ea typeface="Calibri"/>
                <a:cs typeface="Calibri"/>
                <a:sym typeface="Calibri"/>
                <a:hlinkClick r:id="rId3"/>
              </a:rPr>
              <a:t>https://vanseodesign.com/web-design/validating-code/</a:t>
            </a:r>
            <a:endParaRPr sz="12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899" name="Google Shape;899;p73"/>
          <p:cNvSpPr txBox="1"/>
          <p:nvPr/>
        </p:nvSpPr>
        <p:spPr>
          <a:xfrm>
            <a:off x="4572000" y="445025"/>
            <a:ext cx="42603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dk1"/>
                </a:solidFill>
                <a:latin typeface="Calibri"/>
                <a:ea typeface="Calibri"/>
                <a:cs typeface="Calibri"/>
                <a:sym typeface="Calibri"/>
              </a:rPr>
              <a:t>Checking out HTML/Website is A-OK</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Checks for HTML standards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Learn from best practises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u="sng">
                <a:solidFill>
                  <a:schemeClr val="accent5"/>
                </a:solidFill>
                <a:latin typeface="Calibri"/>
                <a:ea typeface="Calibri"/>
                <a:cs typeface="Calibri"/>
                <a:sym typeface="Calibri"/>
                <a:hlinkClick r:id="rId4">
                  <a:extLst>
                    <a:ext uri="{A12FA001-AC4F-418D-AE19-62706E023703}">
                      <ahyp:hlinkClr val="tx"/>
                    </a:ext>
                  </a:extLst>
                </a:hlinkClick>
              </a:rPr>
              <a:t>https://validator.nu/</a:t>
            </a:r>
            <a:endParaRPr sz="1200">
              <a:latin typeface="Calibri"/>
              <a:ea typeface="Calibri"/>
              <a:cs typeface="Calibri"/>
              <a:sym typeface="Calibri"/>
            </a:endParaRPr>
          </a:p>
          <a:p>
            <a:pPr indent="0" lvl="0" marL="0" rtl="0" algn="l">
              <a:spcBef>
                <a:spcPts val="0"/>
              </a:spcBef>
              <a:spcAft>
                <a:spcPts val="0"/>
              </a:spcAft>
              <a:buNone/>
            </a:pPr>
            <a:r>
              <a:rPr lang="en-GB" sz="1200" u="sng">
                <a:solidFill>
                  <a:schemeClr val="hlink"/>
                </a:solidFill>
                <a:latin typeface="Calibri"/>
                <a:ea typeface="Calibri"/>
                <a:cs typeface="Calibri"/>
                <a:sym typeface="Calibri"/>
                <a:hlinkClick r:id="rId5"/>
              </a:rPr>
              <a:t>https://observatory.mozilla.org/</a:t>
            </a:r>
            <a:endParaRPr sz="1200">
              <a:latin typeface="Calibri"/>
              <a:ea typeface="Calibri"/>
              <a:cs typeface="Calibri"/>
              <a:sym typeface="Calibri"/>
            </a:endParaRPr>
          </a:p>
          <a:p>
            <a:pPr indent="0" lvl="0" marL="0" rtl="0" algn="l">
              <a:spcBef>
                <a:spcPts val="0"/>
              </a:spcBef>
              <a:spcAft>
                <a:spcPts val="0"/>
              </a:spcAft>
              <a:buNone/>
            </a:pPr>
            <a:r>
              <a:rPr lang="en-GB" sz="1200" u="sng">
                <a:solidFill>
                  <a:schemeClr val="accent5"/>
                </a:solidFill>
                <a:latin typeface="Calibri"/>
                <a:ea typeface="Calibri"/>
                <a:cs typeface="Calibri"/>
                <a:sym typeface="Calibri"/>
                <a:hlinkClick r:id="rId6">
                  <a:extLst>
                    <a:ext uri="{A12FA001-AC4F-418D-AE19-62706E023703}">
                      <ahyp:hlinkClr val="tx"/>
                    </a:ext>
                  </a:extLst>
                </a:hlinkClick>
              </a:rPr>
              <a:t>http://watson.addy.com/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b="1" lang="en-GB" sz="1200">
                <a:latin typeface="Calibri"/>
                <a:ea typeface="Calibri"/>
                <a:cs typeface="Calibri"/>
                <a:sym typeface="Calibri"/>
              </a:rPr>
              <a:t>Checking our CSS is A-OK</a:t>
            </a:r>
            <a:endParaRPr b="1" sz="1200">
              <a:latin typeface="Calibri"/>
              <a:ea typeface="Calibri"/>
              <a:cs typeface="Calibri"/>
              <a:sym typeface="Calibri"/>
            </a:endParaRPr>
          </a:p>
          <a:p>
            <a:pPr indent="0" lvl="0" marL="0" rtl="0" algn="l">
              <a:spcBef>
                <a:spcPts val="0"/>
              </a:spcBef>
              <a:spcAft>
                <a:spcPts val="0"/>
              </a:spcAft>
              <a:buNone/>
            </a:pPr>
            <a:r>
              <a:rPr lang="en-GB" sz="1200" u="sng">
                <a:solidFill>
                  <a:schemeClr val="accent5"/>
                </a:solidFill>
                <a:latin typeface="Calibri"/>
                <a:ea typeface="Calibri"/>
                <a:cs typeface="Calibri"/>
                <a:sym typeface="Calibri"/>
                <a:hlinkClick r:id="rId7">
                  <a:extLst>
                    <a:ext uri="{A12FA001-AC4F-418D-AE19-62706E023703}">
                      <ahyp:hlinkClr val="tx"/>
                    </a:ext>
                  </a:extLst>
                </a:hlinkClick>
              </a:rPr>
              <a:t>https://jigsaw.w3.org/css-validator/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GB" sz="1200">
                <a:solidFill>
                  <a:schemeClr val="dk1"/>
                </a:solidFill>
                <a:latin typeface="Calibri"/>
                <a:ea typeface="Calibri"/>
                <a:cs typeface="Calibri"/>
                <a:sym typeface="Calibri"/>
              </a:rPr>
              <a:t>Form Validation</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u="sng">
                <a:solidFill>
                  <a:schemeClr val="hlink"/>
                </a:solidFill>
                <a:latin typeface="Calibri"/>
                <a:ea typeface="Calibri"/>
                <a:cs typeface="Calibri"/>
                <a:sym typeface="Calibri"/>
                <a:hlinkClick r:id="rId8"/>
              </a:rPr>
              <a:t>https://developer.mozilla.org/en-US/docs/Learn/Forms/Form_validation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GB" sz="1200">
                <a:solidFill>
                  <a:schemeClr val="dk1"/>
                </a:solidFill>
                <a:latin typeface="Calibri"/>
                <a:ea typeface="Calibri"/>
                <a:cs typeface="Calibri"/>
                <a:sym typeface="Calibri"/>
              </a:rPr>
              <a:t>How to in Validate forms in JS:</a:t>
            </a:r>
            <a:r>
              <a:rPr lang="en-GB" sz="1200">
                <a:solidFill>
                  <a:schemeClr val="dk1"/>
                </a:solidFill>
                <a:latin typeface="Calibri"/>
                <a:ea typeface="Calibri"/>
                <a:cs typeface="Calibri"/>
                <a:sym typeface="Calibri"/>
              </a:rPr>
              <a:t> </a:t>
            </a:r>
            <a:r>
              <a:rPr lang="en-GB" sz="1200" u="sng">
                <a:solidFill>
                  <a:schemeClr val="hlink"/>
                </a:solidFill>
                <a:latin typeface="Calibri"/>
                <a:ea typeface="Calibri"/>
                <a:cs typeface="Calibri"/>
                <a:sym typeface="Calibri"/>
                <a:hlinkClick r:id="rId9"/>
              </a:rPr>
              <a:t>https://www.freecodecamp.org/news/form-validation-with-html5-and-javascript/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u="sng">
                <a:solidFill>
                  <a:schemeClr val="hlink"/>
                </a:solidFill>
                <a:latin typeface="Calibri"/>
                <a:ea typeface="Calibri"/>
                <a:cs typeface="Calibri"/>
                <a:sym typeface="Calibri"/>
                <a:hlinkClick r:id="rId10"/>
              </a:rPr>
              <a:t>https://www.w3schools.com/js/js_validation.asp</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GB" sz="1200">
                <a:solidFill>
                  <a:schemeClr val="dk1"/>
                </a:solidFill>
                <a:latin typeface="Calibri"/>
                <a:ea typeface="Calibri"/>
                <a:cs typeface="Calibri"/>
                <a:sym typeface="Calibri"/>
              </a:rPr>
              <a:t>Using Library to help</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u="sng">
                <a:solidFill>
                  <a:schemeClr val="hlink"/>
                </a:solidFill>
                <a:latin typeface="Calibri"/>
                <a:ea typeface="Calibri"/>
                <a:cs typeface="Calibri"/>
                <a:sym typeface="Calibri"/>
                <a:hlinkClick r:id="rId11"/>
              </a:rPr>
              <a:t>https://formvalidation.io/</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900" name="Google Shape;900;p7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01" name="Google Shape;901;p73"/>
          <p:cNvPicPr preferRelativeResize="0"/>
          <p:nvPr/>
        </p:nvPicPr>
        <p:blipFill rotWithShape="1">
          <a:blip r:embed="rId12">
            <a:alphaModFix/>
          </a:blip>
          <a:srcRect b="0" l="0" r="0" t="0"/>
          <a:stretch/>
        </p:blipFill>
        <p:spPr>
          <a:xfrm>
            <a:off x="8437943" y="4949162"/>
            <a:ext cx="522377" cy="160222"/>
          </a:xfrm>
          <a:prstGeom prst="rect">
            <a:avLst/>
          </a:prstGeom>
          <a:noFill/>
          <a:ln>
            <a:noFill/>
          </a:ln>
        </p:spPr>
      </p:pic>
      <p:sp>
        <p:nvSpPr>
          <p:cNvPr id="902" name="Google Shape;902;p7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74"/>
          <p:cNvSpPr/>
          <p:nvPr/>
        </p:nvSpPr>
        <p:spPr>
          <a:xfrm>
            <a:off x="4649" y="0"/>
            <a:ext cx="9139200" cy="10221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8" name="Google Shape;908;p74"/>
          <p:cNvSpPr txBox="1"/>
          <p:nvPr/>
        </p:nvSpPr>
        <p:spPr>
          <a:xfrm>
            <a:off x="1141650" y="1128450"/>
            <a:ext cx="7073400" cy="2659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2300">
                <a:solidFill>
                  <a:srgbClr val="3060AB"/>
                </a:solidFill>
                <a:latin typeface="Calibri"/>
                <a:ea typeface="Calibri"/>
                <a:cs typeface="Calibri"/>
                <a:sym typeface="Calibri"/>
              </a:rPr>
              <a:t>Work on it</a:t>
            </a:r>
            <a:endParaRPr sz="2300">
              <a:solidFill>
                <a:srgbClr val="3060AB"/>
              </a:solidFill>
              <a:latin typeface="Calibri"/>
              <a:ea typeface="Calibri"/>
              <a:cs typeface="Calibri"/>
              <a:sym typeface="Calibri"/>
            </a:endParaRPr>
          </a:p>
          <a:p>
            <a:pPr indent="0" lvl="0" marL="0" marR="0" rtl="0" algn="ctr">
              <a:spcBef>
                <a:spcPts val="0"/>
              </a:spcBef>
              <a:spcAft>
                <a:spcPts val="0"/>
              </a:spcAft>
              <a:buNone/>
            </a:pPr>
            <a:r>
              <a:t/>
            </a:r>
            <a:endParaRPr sz="2300">
              <a:solidFill>
                <a:srgbClr val="3060AB"/>
              </a:solidFill>
              <a:latin typeface="Calibri"/>
              <a:ea typeface="Calibri"/>
              <a:cs typeface="Calibri"/>
              <a:sym typeface="Calibri"/>
            </a:endParaRPr>
          </a:p>
          <a:p>
            <a:pPr indent="0" lvl="0" marL="0" marR="0" rtl="0" algn="ctr">
              <a:spcBef>
                <a:spcPts val="0"/>
              </a:spcBef>
              <a:spcAft>
                <a:spcPts val="0"/>
              </a:spcAft>
              <a:buNone/>
            </a:pPr>
            <a:r>
              <a:rPr lang="en-GB" sz="2300">
                <a:solidFill>
                  <a:srgbClr val="3060AB"/>
                </a:solidFill>
                <a:latin typeface="Calibri"/>
                <a:ea typeface="Calibri"/>
                <a:cs typeface="Calibri"/>
                <a:sym typeface="Calibri"/>
              </a:rPr>
              <a:t>Takes quite a sum of practise to get the hang of using promises in combination with async/await and the different ways of interfacing with an API</a:t>
            </a:r>
            <a:endParaRPr sz="2300">
              <a:solidFill>
                <a:srgbClr val="3060AB"/>
              </a:solidFill>
              <a:latin typeface="Calibri"/>
              <a:ea typeface="Calibri"/>
              <a:cs typeface="Calibri"/>
              <a:sym typeface="Calibri"/>
            </a:endParaRPr>
          </a:p>
          <a:p>
            <a:pPr indent="0" lvl="0" marL="0" marR="0" rtl="0" algn="ctr">
              <a:spcBef>
                <a:spcPts val="0"/>
              </a:spcBef>
              <a:spcAft>
                <a:spcPts val="0"/>
              </a:spcAft>
              <a:buNone/>
            </a:pPr>
            <a:r>
              <a:rPr b="1" lang="en-GB" sz="2300">
                <a:solidFill>
                  <a:srgbClr val="3060AB"/>
                </a:solidFill>
                <a:latin typeface="Calibri"/>
                <a:ea typeface="Calibri"/>
                <a:cs typeface="Calibri"/>
                <a:sym typeface="Calibri"/>
              </a:rPr>
              <a:t>ALWAYS</a:t>
            </a:r>
            <a:r>
              <a:rPr lang="en-GB" sz="2300">
                <a:solidFill>
                  <a:srgbClr val="3060AB"/>
                </a:solidFill>
                <a:latin typeface="Calibri"/>
                <a:ea typeface="Calibri"/>
                <a:cs typeface="Calibri"/>
                <a:sym typeface="Calibri"/>
              </a:rPr>
              <a:t> read the API documentation. </a:t>
            </a:r>
            <a:endParaRPr sz="2300">
              <a:solidFill>
                <a:srgbClr val="3060AB"/>
              </a:solidFill>
              <a:latin typeface="Calibri"/>
              <a:ea typeface="Calibri"/>
              <a:cs typeface="Calibri"/>
              <a:sym typeface="Calibri"/>
            </a:endParaRPr>
          </a:p>
          <a:p>
            <a:pPr indent="0" lvl="0" marL="0" marR="0" rtl="0" algn="ctr">
              <a:spcBef>
                <a:spcPts val="0"/>
              </a:spcBef>
              <a:spcAft>
                <a:spcPts val="0"/>
              </a:spcAft>
              <a:buNone/>
            </a:pPr>
            <a:r>
              <a:rPr lang="en-GB" sz="2300">
                <a:solidFill>
                  <a:srgbClr val="3060AB"/>
                </a:solidFill>
                <a:latin typeface="Calibri"/>
                <a:ea typeface="Calibri"/>
                <a:cs typeface="Calibri"/>
                <a:sym typeface="Calibri"/>
              </a:rPr>
              <a:t>It’s going to save you a great deal of time</a:t>
            </a:r>
            <a:endParaRPr sz="2300">
              <a:solidFill>
                <a:srgbClr val="3060AB"/>
              </a:solidFill>
              <a:latin typeface="Calibri"/>
              <a:ea typeface="Calibri"/>
              <a:cs typeface="Calibri"/>
              <a:sym typeface="Calibri"/>
            </a:endParaRPr>
          </a:p>
        </p:txBody>
      </p:sp>
      <p:sp>
        <p:nvSpPr>
          <p:cNvPr id="909" name="Google Shape;909;p74"/>
          <p:cNvSpPr txBox="1"/>
          <p:nvPr/>
        </p:nvSpPr>
        <p:spPr>
          <a:xfrm>
            <a:off x="278606" y="454762"/>
            <a:ext cx="24570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700">
                <a:solidFill>
                  <a:schemeClr val="lt1"/>
                </a:solidFill>
                <a:latin typeface="Lato"/>
                <a:ea typeface="Lato"/>
                <a:cs typeface="Lato"/>
                <a:sym typeface="Lato"/>
              </a:rPr>
              <a:t>Key Takeaway?</a:t>
            </a:r>
            <a:endParaRPr sz="1100"/>
          </a:p>
        </p:txBody>
      </p:sp>
      <p:sp>
        <p:nvSpPr>
          <p:cNvPr id="910" name="Google Shape;910;p74"/>
          <p:cNvSpPr txBox="1"/>
          <p:nvPr/>
        </p:nvSpPr>
        <p:spPr>
          <a:xfrm>
            <a:off x="310759" y="260225"/>
            <a:ext cx="4065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29B8F8"/>
                </a:solidFill>
                <a:latin typeface="Lato"/>
                <a:ea typeface="Lato"/>
                <a:cs typeface="Lato"/>
                <a:sym typeface="Lato"/>
              </a:rPr>
              <a:t>AXIOS &amp; HTTP &amp; ISSUES</a:t>
            </a:r>
            <a:endParaRPr sz="1100"/>
          </a:p>
        </p:txBody>
      </p:sp>
      <p:pic>
        <p:nvPicPr>
          <p:cNvPr id="911" name="Google Shape;911;p74"/>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912" name="Google Shape;912;p7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75"/>
          <p:cNvSpPr txBox="1"/>
          <p:nvPr/>
        </p:nvSpPr>
        <p:spPr>
          <a:xfrm>
            <a:off x="206625" y="625350"/>
            <a:ext cx="4871700" cy="4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1. </a:t>
            </a:r>
            <a:r>
              <a:rPr b="1" lang="en-GB" sz="1200">
                <a:solidFill>
                  <a:schemeClr val="dk1"/>
                </a:solidFill>
              </a:rPr>
              <a:t>JSON</a:t>
            </a:r>
            <a:r>
              <a:rPr lang="en-GB" sz="1200">
                <a:solidFill>
                  <a:schemeClr val="dk1"/>
                </a:solidFill>
              </a:rPr>
              <a:t> starts with curly brace </a:t>
            </a:r>
            <a:r>
              <a:rPr b="1" lang="en-GB" sz="1200">
                <a:solidFill>
                  <a:schemeClr val="dk1"/>
                </a:solidFill>
              </a:rPr>
              <a:t>{ }</a:t>
            </a:r>
            <a:endParaRPr b="1" sz="1200">
              <a:solidFill>
                <a:schemeClr val="dk1"/>
              </a:solidFill>
            </a:endParaRPr>
          </a:p>
          <a:p>
            <a:pPr indent="0" lvl="0" marL="0" rtl="0" algn="l">
              <a:spcBef>
                <a:spcPts val="0"/>
              </a:spcBef>
              <a:spcAft>
                <a:spcPts val="0"/>
              </a:spcAft>
              <a:buNone/>
            </a:pPr>
            <a:r>
              <a:rPr lang="en-GB" sz="1200">
                <a:solidFill>
                  <a:schemeClr val="dk1"/>
                </a:solidFill>
              </a:rPr>
              <a:t>2. There's a key/property in each value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latin typeface="Source Code Pro"/>
                <a:ea typeface="Source Code Pro"/>
                <a:cs typeface="Source Code Pro"/>
                <a:sym typeface="Source Code Pro"/>
              </a:rPr>
              <a:t>let simpleJSON = {</a:t>
            </a:r>
            <a:endParaRPr sz="12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GB" sz="1200">
                <a:solidFill>
                  <a:schemeClr val="dk1"/>
                </a:solidFill>
                <a:latin typeface="Source Code Pro"/>
                <a:ea typeface="Source Code Pro"/>
                <a:cs typeface="Source Code Pro"/>
                <a:sym typeface="Source Code Pro"/>
              </a:rPr>
              <a:t>  </a:t>
            </a:r>
            <a:r>
              <a:rPr b="1" lang="en-GB" sz="1200">
                <a:solidFill>
                  <a:schemeClr val="dk1"/>
                </a:solidFill>
                <a:latin typeface="Source Code Pro"/>
                <a:ea typeface="Source Code Pro"/>
                <a:cs typeface="Source Code Pro"/>
                <a:sym typeface="Source Code Pro"/>
              </a:rPr>
              <a:t>"key1" : "value1",</a:t>
            </a:r>
            <a:endParaRPr b="1" sz="12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GB" sz="1200">
                <a:solidFill>
                  <a:schemeClr val="dk1"/>
                </a:solidFill>
                <a:latin typeface="Source Code Pro"/>
                <a:ea typeface="Source Code Pro"/>
                <a:cs typeface="Source Code Pro"/>
                <a:sym typeface="Source Code Pro"/>
              </a:rPr>
              <a:t>}</a:t>
            </a:r>
            <a:endParaRPr sz="12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GB" sz="1200">
                <a:solidFill>
                  <a:schemeClr val="dk1"/>
                </a:solidFill>
              </a:rPr>
              <a:t>how we access? </a:t>
            </a:r>
            <a:endParaRPr sz="1200">
              <a:solidFill>
                <a:schemeClr val="dk1"/>
              </a:solidFill>
            </a:endParaRPr>
          </a:p>
          <a:p>
            <a:pPr indent="0" lvl="0" marL="0" rtl="0" algn="l">
              <a:spcBef>
                <a:spcPts val="0"/>
              </a:spcBef>
              <a:spcAft>
                <a:spcPts val="0"/>
              </a:spcAft>
              <a:buNone/>
            </a:pPr>
            <a:r>
              <a:rPr lang="en-GB" sz="1200">
                <a:solidFill>
                  <a:schemeClr val="dk1"/>
                </a:solidFill>
              </a:rPr>
              <a:t>simpleJSON.</a:t>
            </a:r>
            <a:r>
              <a:rPr b="1" lang="en-GB" sz="1200">
                <a:solidFill>
                  <a:srgbClr val="FF00FF"/>
                </a:solidFill>
              </a:rPr>
              <a:t>&lt;key1&gt;</a:t>
            </a:r>
            <a:r>
              <a:rPr lang="en-GB" sz="1200">
                <a:solidFill>
                  <a:schemeClr val="dk1"/>
                </a:solidFill>
              </a:rPr>
              <a:t> --&gt; simpleJSON.key1 (retrieves value1)</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3. Sometimes, arrays are embedded inside</a:t>
            </a:r>
            <a:endParaRPr sz="1200">
              <a:solidFill>
                <a:schemeClr val="dk1"/>
              </a:solidFill>
            </a:endParaRPr>
          </a:p>
          <a:p>
            <a:pPr indent="0" lvl="0" marL="0" rtl="0" algn="l">
              <a:spcBef>
                <a:spcPts val="0"/>
              </a:spcBef>
              <a:spcAft>
                <a:spcPts val="0"/>
              </a:spcAft>
              <a:buNone/>
            </a:pPr>
            <a:r>
              <a:rPr lang="en-GB" sz="1200">
                <a:solidFill>
                  <a:schemeClr val="dk1"/>
                </a:solidFill>
              </a:rPr>
              <a:t>{</a:t>
            </a:r>
            <a:endParaRPr sz="1200">
              <a:solidFill>
                <a:schemeClr val="dk1"/>
              </a:solidFill>
            </a:endParaRPr>
          </a:p>
          <a:p>
            <a:pPr indent="0" lvl="0" marL="0" rtl="0" algn="l">
              <a:spcBef>
                <a:spcPts val="0"/>
              </a:spcBef>
              <a:spcAft>
                <a:spcPts val="0"/>
              </a:spcAft>
              <a:buNone/>
            </a:pPr>
            <a:r>
              <a:rPr lang="en-GB" sz="1200">
                <a:solidFill>
                  <a:srgbClr val="FF00FF"/>
                </a:solidFill>
              </a:rPr>
              <a:t>"key":</a:t>
            </a:r>
            <a:r>
              <a:rPr lang="en-GB" sz="1200">
                <a:solidFill>
                  <a:schemeClr val="dk1"/>
                </a:solidFill>
              </a:rPr>
              <a:t> [</a:t>
            </a:r>
            <a:endParaRPr sz="1200">
              <a:solidFill>
                <a:schemeClr val="dk1"/>
              </a:solidFill>
            </a:endParaRPr>
          </a:p>
          <a:p>
            <a:pPr indent="0" lvl="0" marL="0" rtl="0" algn="l">
              <a:spcBef>
                <a:spcPts val="0"/>
              </a:spcBef>
              <a:spcAft>
                <a:spcPts val="0"/>
              </a:spcAft>
              <a:buNone/>
            </a:pPr>
            <a:r>
              <a:rPr b="1" lang="en-GB" sz="1200">
                <a:solidFill>
                  <a:srgbClr val="9900FF"/>
                </a:solidFill>
              </a:rPr>
              <a:t>  object1,</a:t>
            </a:r>
            <a:endParaRPr b="1" sz="1200">
              <a:solidFill>
                <a:srgbClr val="9900FF"/>
              </a:solidFill>
            </a:endParaRPr>
          </a:p>
          <a:p>
            <a:pPr indent="0" lvl="0" marL="0" rtl="0" algn="l">
              <a:spcBef>
                <a:spcPts val="0"/>
              </a:spcBef>
              <a:spcAft>
                <a:spcPts val="0"/>
              </a:spcAft>
              <a:buNone/>
            </a:pPr>
            <a:r>
              <a:rPr b="1" lang="en-GB" sz="1200">
                <a:solidFill>
                  <a:srgbClr val="0000FF"/>
                </a:solidFill>
              </a:rPr>
              <a:t>  object2</a:t>
            </a:r>
            <a:endParaRPr b="1" sz="1200">
              <a:solidFill>
                <a:srgbClr val="0000FF"/>
              </a:solidFill>
            </a:endParaRPr>
          </a:p>
          <a:p>
            <a:pPr indent="0" lvl="0" marL="0" rtl="0" algn="l">
              <a:spcBef>
                <a:spcPts val="0"/>
              </a:spcBef>
              <a:spcAft>
                <a:spcPts val="0"/>
              </a:spcAft>
              <a:buNone/>
            </a:pPr>
            <a:r>
              <a:rPr lang="en-GB" sz="1200">
                <a:solidFill>
                  <a:schemeClr val="dk1"/>
                </a:solidFill>
              </a:rPr>
              <a:t>]</a:t>
            </a:r>
            <a:endParaRPr sz="1200">
              <a:solidFill>
                <a:schemeClr val="dk1"/>
              </a:solidFill>
            </a:endParaRPr>
          </a:p>
          <a:p>
            <a:pPr indent="0" lvl="0" marL="0" rtl="0" algn="l">
              <a:spcBef>
                <a:spcPts val="0"/>
              </a:spcBef>
              <a:spcAft>
                <a:spcPts val="0"/>
              </a:spcAft>
              <a:buNone/>
            </a:pPr>
            <a:r>
              <a:rPr lang="en-GB" sz="1200">
                <a:solidFill>
                  <a:schemeClr val="dk1"/>
                </a:solidFill>
              </a:rPr>
              <a:t>}</a:t>
            </a:r>
            <a:endParaRPr sz="1200">
              <a:solidFill>
                <a:schemeClr val="dk1"/>
              </a:solidFill>
            </a:endParaRPr>
          </a:p>
          <a:p>
            <a:pPr indent="0" lvl="0" marL="0" rtl="0" algn="l">
              <a:spcBef>
                <a:spcPts val="0"/>
              </a:spcBef>
              <a:spcAft>
                <a:spcPts val="0"/>
              </a:spcAft>
              <a:buNone/>
            </a:pPr>
            <a:r>
              <a:rPr lang="en-GB" sz="1200">
                <a:solidFill>
                  <a:schemeClr val="dk1"/>
                </a:solidFill>
              </a:rPr>
              <a:t>In our object we can have our object key/value pairs</a:t>
            </a:r>
            <a:endParaRPr sz="1200">
              <a:solidFill>
                <a:schemeClr val="dk1"/>
              </a:solidFill>
            </a:endParaRPr>
          </a:p>
          <a:p>
            <a:pPr indent="0" lvl="0" marL="0" rtl="0" algn="l">
              <a:spcBef>
                <a:spcPts val="0"/>
              </a:spcBef>
              <a:spcAft>
                <a:spcPts val="0"/>
              </a:spcAft>
              <a:buNone/>
            </a:pPr>
            <a:r>
              <a:rPr lang="en-GB" sz="1200">
                <a:solidFill>
                  <a:schemeClr val="dk1"/>
                </a:solidFill>
              </a:rPr>
              <a:t>Sample Object</a:t>
            </a:r>
            <a:endParaRPr sz="1200">
              <a:solidFill>
                <a:schemeClr val="dk1"/>
              </a:solidFill>
            </a:endParaRPr>
          </a:p>
          <a:p>
            <a:pPr indent="0" lvl="0" marL="0" rtl="0" algn="l">
              <a:spcBef>
                <a:spcPts val="0"/>
              </a:spcBef>
              <a:spcAft>
                <a:spcPts val="0"/>
              </a:spcAft>
              <a:buNone/>
            </a:pPr>
            <a:r>
              <a:rPr lang="en-GB" sz="1200">
                <a:solidFill>
                  <a:schemeClr val="dk1"/>
                </a:solidFill>
              </a:rPr>
              <a:t>{</a:t>
            </a:r>
            <a:endParaRPr sz="1200">
              <a:solidFill>
                <a:schemeClr val="dk1"/>
              </a:solidFill>
            </a:endParaRPr>
          </a:p>
          <a:p>
            <a:pPr indent="0" lvl="0" marL="0" rtl="0" algn="l">
              <a:spcBef>
                <a:spcPts val="0"/>
              </a:spcBef>
              <a:spcAft>
                <a:spcPts val="0"/>
              </a:spcAft>
              <a:buNone/>
            </a:pPr>
            <a:r>
              <a:rPr lang="en-GB" sz="1200">
                <a:solidFill>
                  <a:schemeClr val="dk1"/>
                </a:solidFill>
              </a:rPr>
              <a:t>"studentid" : "T93",</a:t>
            </a:r>
            <a:endParaRPr sz="1200">
              <a:solidFill>
                <a:schemeClr val="dk1"/>
              </a:solidFill>
            </a:endParaRPr>
          </a:p>
          <a:p>
            <a:pPr indent="0" lvl="0" marL="0" rtl="0" algn="l">
              <a:spcBef>
                <a:spcPts val="0"/>
              </a:spcBef>
              <a:spcAft>
                <a:spcPts val="0"/>
              </a:spcAft>
              <a:buNone/>
            </a:pPr>
            <a:r>
              <a:rPr lang="en-GB" sz="1200">
                <a:solidFill>
                  <a:schemeClr val="dk1"/>
                </a:solidFill>
              </a:rPr>
              <a:t>"studentname": "Uncle Roger"</a:t>
            </a:r>
            <a:endParaRPr sz="1200">
              <a:solidFill>
                <a:schemeClr val="dk1"/>
              </a:solidFill>
            </a:endParaRPr>
          </a:p>
          <a:p>
            <a:pPr indent="0" lvl="0" marL="0" rtl="0" algn="l">
              <a:spcBef>
                <a:spcPts val="0"/>
              </a:spcBef>
              <a:spcAft>
                <a:spcPts val="0"/>
              </a:spcAft>
              <a:buNone/>
            </a:pPr>
            <a:r>
              <a:rPr lang="en-GB" sz="1200">
                <a:solidFill>
                  <a:schemeClr val="dk1"/>
                </a:solidFill>
              </a:rPr>
              <a:t>}</a:t>
            </a:r>
            <a:endParaRPr sz="1200">
              <a:solidFill>
                <a:schemeClr val="dk1"/>
              </a:solidFill>
            </a:endParaRPr>
          </a:p>
        </p:txBody>
      </p:sp>
      <p:sp>
        <p:nvSpPr>
          <p:cNvPr id="918" name="Google Shape;918;p75"/>
          <p:cNvSpPr txBox="1"/>
          <p:nvPr/>
        </p:nvSpPr>
        <p:spPr>
          <a:xfrm>
            <a:off x="5078325" y="755700"/>
            <a:ext cx="3892800" cy="3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a:t>
            </a:r>
            <a:endParaRPr sz="1200">
              <a:solidFill>
                <a:schemeClr val="dk1"/>
              </a:solidFill>
            </a:endParaRPr>
          </a:p>
          <a:p>
            <a:pPr indent="0" lvl="0" marL="0" rtl="0" algn="l">
              <a:spcBef>
                <a:spcPts val="0"/>
              </a:spcBef>
              <a:spcAft>
                <a:spcPts val="0"/>
              </a:spcAft>
              <a:buNone/>
            </a:pPr>
            <a:r>
              <a:rPr b="1" lang="en-GB" sz="1200">
                <a:solidFill>
                  <a:srgbClr val="FF00FF"/>
                </a:solidFill>
              </a:rPr>
              <a:t>"studentList":</a:t>
            </a:r>
            <a:r>
              <a:rPr lang="en-GB" sz="1200">
                <a:solidFill>
                  <a:srgbClr val="FF0000"/>
                </a:solidFill>
              </a:rPr>
              <a:t> [</a:t>
            </a:r>
            <a:endParaRPr sz="1200">
              <a:solidFill>
                <a:srgbClr val="FF0000"/>
              </a:solidFill>
            </a:endParaRPr>
          </a:p>
          <a:p>
            <a:pPr indent="0" lvl="0" marL="0" rtl="0" algn="l">
              <a:spcBef>
                <a:spcPts val="0"/>
              </a:spcBef>
              <a:spcAft>
                <a:spcPts val="0"/>
              </a:spcAft>
              <a:buNone/>
            </a:pPr>
            <a:r>
              <a:rPr b="1" lang="en-GB" sz="1200">
                <a:solidFill>
                  <a:srgbClr val="9900FF"/>
                </a:solidFill>
              </a:rPr>
              <a:t>  {</a:t>
            </a:r>
            <a:endParaRPr b="1" sz="1200">
              <a:solidFill>
                <a:srgbClr val="9900FF"/>
              </a:solidFill>
            </a:endParaRPr>
          </a:p>
          <a:p>
            <a:pPr indent="0" lvl="0" marL="0" rtl="0" algn="l">
              <a:spcBef>
                <a:spcPts val="0"/>
              </a:spcBef>
              <a:spcAft>
                <a:spcPts val="0"/>
              </a:spcAft>
              <a:buNone/>
            </a:pPr>
            <a:r>
              <a:rPr b="1" lang="en-GB" sz="1200">
                <a:solidFill>
                  <a:srgbClr val="9900FF"/>
                </a:solidFill>
              </a:rPr>
              <a:t>    "studentid" : "T93",</a:t>
            </a:r>
            <a:endParaRPr b="1" sz="1200">
              <a:solidFill>
                <a:srgbClr val="9900FF"/>
              </a:solidFill>
            </a:endParaRPr>
          </a:p>
          <a:p>
            <a:pPr indent="0" lvl="0" marL="0" rtl="0" algn="l">
              <a:spcBef>
                <a:spcPts val="0"/>
              </a:spcBef>
              <a:spcAft>
                <a:spcPts val="0"/>
              </a:spcAft>
              <a:buNone/>
            </a:pPr>
            <a:r>
              <a:rPr b="1" lang="en-GB" sz="1200">
                <a:solidFill>
                  <a:srgbClr val="9900FF"/>
                </a:solidFill>
              </a:rPr>
              <a:t>    "studentname": "Uncle Roger"</a:t>
            </a:r>
            <a:endParaRPr b="1" sz="1200">
              <a:solidFill>
                <a:srgbClr val="9900FF"/>
              </a:solidFill>
            </a:endParaRPr>
          </a:p>
          <a:p>
            <a:pPr indent="0" lvl="0" marL="0" rtl="0" algn="l">
              <a:spcBef>
                <a:spcPts val="0"/>
              </a:spcBef>
              <a:spcAft>
                <a:spcPts val="0"/>
              </a:spcAft>
              <a:buNone/>
            </a:pPr>
            <a:r>
              <a:rPr b="1" lang="en-GB" sz="1200">
                <a:solidFill>
                  <a:srgbClr val="9900FF"/>
                </a:solidFill>
              </a:rPr>
              <a:t>  },</a:t>
            </a:r>
            <a:endParaRPr b="1" sz="1200">
              <a:solidFill>
                <a:srgbClr val="9900FF"/>
              </a:solidFill>
            </a:endParaRPr>
          </a:p>
          <a:p>
            <a:pPr indent="0" lvl="0" marL="0" rtl="0" algn="l">
              <a:spcBef>
                <a:spcPts val="0"/>
              </a:spcBef>
              <a:spcAft>
                <a:spcPts val="0"/>
              </a:spcAft>
              <a:buNone/>
            </a:pPr>
            <a:r>
              <a:rPr b="1" lang="en-GB" sz="1200">
                <a:solidFill>
                  <a:srgbClr val="0000FF"/>
                </a:solidFill>
              </a:rPr>
              <a:t>  {</a:t>
            </a:r>
            <a:endParaRPr b="1" sz="1200">
              <a:solidFill>
                <a:srgbClr val="0000FF"/>
              </a:solidFill>
            </a:endParaRPr>
          </a:p>
          <a:p>
            <a:pPr indent="0" lvl="0" marL="0" rtl="0" algn="l">
              <a:spcBef>
                <a:spcPts val="0"/>
              </a:spcBef>
              <a:spcAft>
                <a:spcPts val="0"/>
              </a:spcAft>
              <a:buNone/>
            </a:pPr>
            <a:r>
              <a:rPr b="1" lang="en-GB" sz="1200">
                <a:solidFill>
                  <a:srgbClr val="0000FF"/>
                </a:solidFill>
              </a:rPr>
              <a:t>    "studentid" : "U491",</a:t>
            </a:r>
            <a:endParaRPr b="1" sz="1200">
              <a:solidFill>
                <a:srgbClr val="0000FF"/>
              </a:solidFill>
            </a:endParaRPr>
          </a:p>
          <a:p>
            <a:pPr indent="0" lvl="0" marL="0" rtl="0" algn="l">
              <a:spcBef>
                <a:spcPts val="0"/>
              </a:spcBef>
              <a:spcAft>
                <a:spcPts val="0"/>
              </a:spcAft>
              <a:buNone/>
            </a:pPr>
            <a:r>
              <a:rPr b="1" lang="en-GB" sz="1200">
                <a:solidFill>
                  <a:srgbClr val="0000FF"/>
                </a:solidFill>
              </a:rPr>
              <a:t>    "studentname": "Uncle Phil"</a:t>
            </a:r>
            <a:endParaRPr b="1" sz="1200">
              <a:solidFill>
                <a:srgbClr val="0000FF"/>
              </a:solidFill>
            </a:endParaRPr>
          </a:p>
          <a:p>
            <a:pPr indent="0" lvl="0" marL="0" rtl="0" algn="l">
              <a:spcBef>
                <a:spcPts val="0"/>
              </a:spcBef>
              <a:spcAft>
                <a:spcPts val="0"/>
              </a:spcAft>
              <a:buNone/>
            </a:pPr>
            <a:r>
              <a:rPr b="1" lang="en-GB" sz="1200">
                <a:solidFill>
                  <a:srgbClr val="0000FF"/>
                </a:solidFill>
              </a:rPr>
              <a:t>  }</a:t>
            </a:r>
            <a:endParaRPr b="1" sz="1200">
              <a:solidFill>
                <a:srgbClr val="0000FF"/>
              </a:solidFill>
            </a:endParaRPr>
          </a:p>
          <a:p>
            <a:pPr indent="0" lvl="0" marL="0" rtl="0" algn="l">
              <a:spcBef>
                <a:spcPts val="0"/>
              </a:spcBef>
              <a:spcAft>
                <a:spcPts val="0"/>
              </a:spcAft>
              <a:buNone/>
            </a:pPr>
            <a:r>
              <a:rPr lang="en-GB" sz="1200">
                <a:solidFill>
                  <a:srgbClr val="FF0000"/>
                </a:solidFill>
              </a:rPr>
              <a:t>]</a:t>
            </a:r>
            <a:endParaRPr sz="1200">
              <a:solidFill>
                <a:srgbClr val="FF0000"/>
              </a:solidFill>
            </a:endParaRPr>
          </a:p>
          <a:p>
            <a:pPr indent="0" lvl="0" marL="0" rtl="0" algn="l">
              <a:spcBef>
                <a:spcPts val="0"/>
              </a:spcBef>
              <a:spcAft>
                <a:spcPts val="0"/>
              </a:spcAft>
              <a:buNone/>
            </a:pPr>
            <a:r>
              <a:rPr lang="en-GB"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To access object 1 studentid??</a:t>
            </a:r>
            <a:endParaRPr sz="1200">
              <a:solidFill>
                <a:schemeClr val="dk1"/>
              </a:solidFill>
            </a:endParaRPr>
          </a:p>
          <a:p>
            <a:pPr indent="0" lvl="0" marL="0" rtl="0" algn="l">
              <a:spcBef>
                <a:spcPts val="0"/>
              </a:spcBef>
              <a:spcAft>
                <a:spcPts val="0"/>
              </a:spcAft>
              <a:buNone/>
            </a:pPr>
            <a:r>
              <a:rPr b="1" lang="en-GB" sz="1200">
                <a:solidFill>
                  <a:srgbClr val="FF00FF"/>
                </a:solidFill>
              </a:rPr>
              <a:t>studentList</a:t>
            </a:r>
            <a:r>
              <a:rPr b="1" lang="en-GB" sz="1200">
                <a:solidFill>
                  <a:schemeClr val="dk1"/>
                </a:solidFill>
              </a:rPr>
              <a:t>[0].</a:t>
            </a:r>
            <a:r>
              <a:rPr b="1" lang="en-GB" sz="1200">
                <a:solidFill>
                  <a:srgbClr val="9900FF"/>
                </a:solidFill>
              </a:rPr>
              <a:t>studentid</a:t>
            </a:r>
            <a:r>
              <a:rPr b="1" lang="en-GB" sz="1200">
                <a:solidFill>
                  <a:schemeClr val="dk1"/>
                </a:solidFill>
              </a:rPr>
              <a:t> </a:t>
            </a:r>
            <a:r>
              <a:rPr lang="en-GB" sz="1200">
                <a:solidFill>
                  <a:schemeClr val="dk1"/>
                </a:solidFill>
              </a:rPr>
              <a:t>--&gt; because it’s the first item in the array. Take note of the square brackets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cxnSp>
        <p:nvCxnSpPr>
          <p:cNvPr id="919" name="Google Shape;919;p75"/>
          <p:cNvCxnSpPr/>
          <p:nvPr/>
        </p:nvCxnSpPr>
        <p:spPr>
          <a:xfrm rot="10800000">
            <a:off x="5883025" y="1081850"/>
            <a:ext cx="10800" cy="293700"/>
          </a:xfrm>
          <a:prstGeom prst="straightConnector1">
            <a:avLst/>
          </a:prstGeom>
          <a:noFill/>
          <a:ln cap="flat" cmpd="sng" w="9525">
            <a:solidFill>
              <a:srgbClr val="FF00FF"/>
            </a:solidFill>
            <a:prstDash val="solid"/>
            <a:round/>
            <a:headEnd len="med" w="med" type="none"/>
            <a:tailEnd len="med" w="med" type="none"/>
          </a:ln>
        </p:spPr>
      </p:cxnSp>
      <p:sp>
        <p:nvSpPr>
          <p:cNvPr id="920" name="Google Shape;920;p75"/>
          <p:cNvSpPr txBox="1"/>
          <p:nvPr/>
        </p:nvSpPr>
        <p:spPr>
          <a:xfrm>
            <a:off x="5633025" y="842825"/>
            <a:ext cx="5001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FF00FF"/>
                </a:solidFill>
              </a:rPr>
              <a:t>KEY</a:t>
            </a:r>
            <a:endParaRPr b="1" sz="1000">
              <a:solidFill>
                <a:srgbClr val="FF00FF"/>
              </a:solidFill>
            </a:endParaRPr>
          </a:p>
        </p:txBody>
      </p:sp>
      <p:sp>
        <p:nvSpPr>
          <p:cNvPr id="921" name="Google Shape;921;p75"/>
          <p:cNvSpPr/>
          <p:nvPr/>
        </p:nvSpPr>
        <p:spPr>
          <a:xfrm>
            <a:off x="717725" y="363675"/>
            <a:ext cx="2577300" cy="217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5"/>
          <p:cNvSpPr txBox="1"/>
          <p:nvPr/>
        </p:nvSpPr>
        <p:spPr>
          <a:xfrm>
            <a:off x="105775" y="178200"/>
            <a:ext cx="4011900" cy="45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Lato"/>
                <a:ea typeface="Lato"/>
                <a:cs typeface="Lato"/>
                <a:sym typeface="Lato"/>
              </a:rPr>
              <a:t>Understanding JSON</a:t>
            </a:r>
            <a:endParaRPr b="1" sz="1100"/>
          </a:p>
        </p:txBody>
      </p:sp>
      <p:sp>
        <p:nvSpPr>
          <p:cNvPr id="923" name="Google Shape;923;p7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24" name="Google Shape;924;p7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25" name="Google Shape;925;p75"/>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descr="Fetch is a new API that makes ‘Fetch’ing remote resources much easier.  Like XMLHttpRequest, Fetch can be used for making requests same origin or cross domain requests.  Fetch uses a cleaner, more powerful API that separates the request from the response and uses a promise to return the response.&#10;&#10;100 Days of Google Dev / 100 developer videos over 100 days / #GoogleDev100 &#10;&#10;Subscribe to the Google Developers channel at: http://goo.gl/mQyv5L" id="930" name="Google Shape;930;p76" title="Fetch API (100 Days of Google Dev)">
            <a:hlinkClick r:id="rId3"/>
          </p:cNvPr>
          <p:cNvPicPr preferRelativeResize="0"/>
          <p:nvPr/>
        </p:nvPicPr>
        <p:blipFill>
          <a:blip r:embed="rId4">
            <a:alphaModFix/>
          </a:blip>
          <a:stretch>
            <a:fillRect/>
          </a:stretch>
        </p:blipFill>
        <p:spPr>
          <a:xfrm>
            <a:off x="152400" y="778313"/>
            <a:ext cx="4772502" cy="3579387"/>
          </a:xfrm>
          <a:prstGeom prst="rect">
            <a:avLst/>
          </a:prstGeom>
          <a:noFill/>
          <a:ln>
            <a:noFill/>
          </a:ln>
        </p:spPr>
      </p:pic>
      <p:sp>
        <p:nvSpPr>
          <p:cNvPr id="931" name="Google Shape;931;p76"/>
          <p:cNvSpPr txBox="1"/>
          <p:nvPr/>
        </p:nvSpPr>
        <p:spPr>
          <a:xfrm>
            <a:off x="1152525" y="4481525"/>
            <a:ext cx="40863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Fetch API: </a:t>
            </a:r>
            <a:r>
              <a:rPr lang="en-GB" sz="1000" u="sng">
                <a:solidFill>
                  <a:schemeClr val="hlink"/>
                </a:solidFill>
                <a:hlinkClick r:id="rId5"/>
              </a:rPr>
              <a:t>https://www.youtube.com/watch?v=g6-ZwZmRncs</a:t>
            </a:r>
            <a:endParaRPr sz="1000"/>
          </a:p>
        </p:txBody>
      </p:sp>
      <p:sp>
        <p:nvSpPr>
          <p:cNvPr id="932" name="Google Shape;932;p76"/>
          <p:cNvSpPr txBox="1"/>
          <p:nvPr/>
        </p:nvSpPr>
        <p:spPr>
          <a:xfrm>
            <a:off x="5000625" y="2009775"/>
            <a:ext cx="4010100" cy="20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38761D"/>
                </a:solidFill>
                <a:highlight>
                  <a:srgbClr val="FFFFFF"/>
                </a:highlight>
                <a:latin typeface="Calibri"/>
                <a:ea typeface="Calibri"/>
                <a:cs typeface="Calibri"/>
                <a:sym typeface="Calibri"/>
              </a:rPr>
              <a:t>Additional</a:t>
            </a:r>
            <a:endParaRPr b="1" sz="11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100">
                <a:solidFill>
                  <a:srgbClr val="38761D"/>
                </a:solidFill>
                <a:highlight>
                  <a:srgbClr val="FFFFFF"/>
                </a:highlight>
                <a:latin typeface="Calibri"/>
                <a:ea typeface="Calibri"/>
                <a:cs typeface="Calibri"/>
                <a:sym typeface="Calibri"/>
              </a:rPr>
              <a:t>Learn Fetch API in 6 mins </a:t>
            </a:r>
            <a:r>
              <a:rPr lang="en-GB" sz="1100" u="sng">
                <a:solidFill>
                  <a:schemeClr val="accent5"/>
                </a:solidFill>
                <a:highlight>
                  <a:srgbClr val="FFFFFF"/>
                </a:highlight>
                <a:latin typeface="Calibri"/>
                <a:ea typeface="Calibri"/>
                <a:cs typeface="Calibri"/>
                <a:sym typeface="Calibri"/>
                <a:hlinkClick r:id="rId6">
                  <a:extLst>
                    <a:ext uri="{A12FA001-AC4F-418D-AE19-62706E023703}">
                      <ahyp:hlinkClr val="tx"/>
                    </a:ext>
                  </a:extLst>
                </a:hlinkClick>
              </a:rPr>
              <a:t>https://www.youtube.com/watch?v=cuEtnrL9-H0</a:t>
            </a:r>
            <a:endParaRPr sz="11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1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100">
                <a:solidFill>
                  <a:srgbClr val="38761D"/>
                </a:solidFill>
                <a:highlight>
                  <a:srgbClr val="FFFFFF"/>
                </a:highlight>
                <a:latin typeface="Calibri"/>
                <a:ea typeface="Calibri"/>
                <a:cs typeface="Calibri"/>
                <a:sym typeface="Calibri"/>
              </a:rPr>
              <a:t>Fetch API Introduction</a:t>
            </a:r>
            <a:endParaRPr sz="11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100" u="sng">
                <a:solidFill>
                  <a:schemeClr val="accent5"/>
                </a:solidFill>
                <a:highlight>
                  <a:srgbClr val="FFFFFF"/>
                </a:highlight>
                <a:latin typeface="Calibri"/>
                <a:ea typeface="Calibri"/>
                <a:cs typeface="Calibri"/>
                <a:sym typeface="Calibri"/>
                <a:hlinkClick r:id="rId7">
                  <a:extLst>
                    <a:ext uri="{A12FA001-AC4F-418D-AE19-62706E023703}">
                      <ahyp:hlinkClr val="tx"/>
                    </a:ext>
                  </a:extLst>
                </a:hlinkClick>
              </a:rPr>
              <a:t>https://www.youtube.com/watch?v=Oive66jrwBs</a:t>
            </a:r>
            <a:endParaRPr sz="1000"/>
          </a:p>
        </p:txBody>
      </p:sp>
      <p:sp>
        <p:nvSpPr>
          <p:cNvPr id="933" name="Google Shape;933;p76"/>
          <p:cNvSpPr/>
          <p:nvPr/>
        </p:nvSpPr>
        <p:spPr>
          <a:xfrm>
            <a:off x="479600" y="415200"/>
            <a:ext cx="730200" cy="217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6"/>
          <p:cNvSpPr txBox="1"/>
          <p:nvPr/>
        </p:nvSpPr>
        <p:spPr>
          <a:xfrm>
            <a:off x="105775" y="178200"/>
            <a:ext cx="903900" cy="45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Lato"/>
                <a:ea typeface="Lato"/>
                <a:cs typeface="Lato"/>
                <a:sym typeface="Lato"/>
              </a:rPr>
              <a:t>Fetch</a:t>
            </a:r>
            <a:endParaRPr b="1" sz="1100"/>
          </a:p>
        </p:txBody>
      </p:sp>
      <p:sp>
        <p:nvSpPr>
          <p:cNvPr id="935" name="Google Shape;935;p7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36" name="Google Shape;936;p7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37" name="Google Shape;937;p76"/>
          <p:cNvPicPr preferRelativeResize="0"/>
          <p:nvPr/>
        </p:nvPicPr>
        <p:blipFill rotWithShape="1">
          <a:blip r:embed="rId8">
            <a:alphaModFix/>
          </a:blip>
          <a:srcRect b="0" l="0" r="0" t="0"/>
          <a:stretch/>
        </p:blipFill>
        <p:spPr>
          <a:xfrm>
            <a:off x="8437943" y="4949162"/>
            <a:ext cx="522377" cy="1602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77"/>
          <p:cNvSpPr/>
          <p:nvPr/>
        </p:nvSpPr>
        <p:spPr>
          <a:xfrm>
            <a:off x="717725" y="363675"/>
            <a:ext cx="1587600" cy="217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7"/>
          <p:cNvSpPr txBox="1"/>
          <p:nvPr/>
        </p:nvSpPr>
        <p:spPr>
          <a:xfrm>
            <a:off x="22500" y="581163"/>
            <a:ext cx="4549500" cy="295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50">
                <a:solidFill>
                  <a:srgbClr val="1A1A1A"/>
                </a:solidFill>
                <a:latin typeface="Calibri"/>
                <a:ea typeface="Calibri"/>
                <a:cs typeface="Calibri"/>
                <a:sym typeface="Calibri"/>
              </a:rPr>
              <a:t>An API is a group of logic that takes a specific input and gives you a specific output. </a:t>
            </a:r>
            <a:endParaRPr sz="1450">
              <a:solidFill>
                <a:srgbClr val="1A1A1A"/>
              </a:solidFill>
              <a:latin typeface="Calibri"/>
              <a:ea typeface="Calibri"/>
              <a:cs typeface="Calibri"/>
              <a:sym typeface="Calibri"/>
            </a:endParaRPr>
          </a:p>
          <a:p>
            <a:pPr indent="-257175" lvl="0" marL="285750" rtl="0" algn="l">
              <a:lnSpc>
                <a:spcPct val="100000"/>
              </a:lnSpc>
              <a:spcBef>
                <a:spcPts val="3100"/>
              </a:spcBef>
              <a:spcAft>
                <a:spcPts val="0"/>
              </a:spcAft>
              <a:buClr>
                <a:srgbClr val="1A1A1A"/>
              </a:buClr>
              <a:buSzPts val="1350"/>
              <a:buFont typeface="Calibri"/>
              <a:buChar char="●"/>
            </a:pPr>
            <a:r>
              <a:rPr lang="en-GB" sz="1350">
                <a:solidFill>
                  <a:srgbClr val="1A1A1A"/>
                </a:solidFill>
                <a:latin typeface="Calibri"/>
                <a:ea typeface="Calibri"/>
                <a:cs typeface="Calibri"/>
                <a:sym typeface="Calibri"/>
              </a:rPr>
              <a:t>If you give the </a:t>
            </a:r>
            <a:r>
              <a:rPr b="1" lang="en-GB" sz="1350">
                <a:solidFill>
                  <a:srgbClr val="1A1A1A"/>
                </a:solidFill>
                <a:latin typeface="Calibri"/>
                <a:ea typeface="Calibri"/>
                <a:cs typeface="Calibri"/>
                <a:sym typeface="Calibri"/>
              </a:rPr>
              <a:t>Google Maps API </a:t>
            </a:r>
            <a:r>
              <a:rPr lang="en-GB" sz="1350">
                <a:solidFill>
                  <a:srgbClr val="1A1A1A"/>
                </a:solidFill>
                <a:latin typeface="Calibri"/>
                <a:ea typeface="Calibri"/>
                <a:cs typeface="Calibri"/>
                <a:sym typeface="Calibri"/>
              </a:rPr>
              <a:t>an address as an </a:t>
            </a:r>
            <a:r>
              <a:rPr i="1" lang="en-GB" sz="1350">
                <a:solidFill>
                  <a:srgbClr val="1A1A1A"/>
                </a:solidFill>
                <a:latin typeface="Calibri"/>
                <a:ea typeface="Calibri"/>
                <a:cs typeface="Calibri"/>
                <a:sym typeface="Calibri"/>
              </a:rPr>
              <a:t>input</a:t>
            </a:r>
            <a:r>
              <a:rPr lang="en-GB" sz="1350">
                <a:solidFill>
                  <a:srgbClr val="1A1A1A"/>
                </a:solidFill>
                <a:latin typeface="Calibri"/>
                <a:ea typeface="Calibri"/>
                <a:cs typeface="Calibri"/>
                <a:sym typeface="Calibri"/>
              </a:rPr>
              <a:t>, it gives you back that addresses lat / long coordinates as an </a:t>
            </a:r>
            <a:r>
              <a:rPr i="1" lang="en-GB" sz="1350">
                <a:solidFill>
                  <a:srgbClr val="1A1A1A"/>
                </a:solidFill>
                <a:latin typeface="Calibri"/>
                <a:ea typeface="Calibri"/>
                <a:cs typeface="Calibri"/>
                <a:sym typeface="Calibri"/>
              </a:rPr>
              <a:t>output</a:t>
            </a:r>
            <a:endParaRPr i="1" sz="1350">
              <a:solidFill>
                <a:srgbClr val="1A1A1A"/>
              </a:solidFill>
              <a:latin typeface="Calibri"/>
              <a:ea typeface="Calibri"/>
              <a:cs typeface="Calibri"/>
              <a:sym typeface="Calibri"/>
            </a:endParaRPr>
          </a:p>
          <a:p>
            <a:pPr indent="-257175" lvl="0" marL="285750" rtl="0" algn="l">
              <a:lnSpc>
                <a:spcPct val="100000"/>
              </a:lnSpc>
              <a:spcBef>
                <a:spcPts val="0"/>
              </a:spcBef>
              <a:spcAft>
                <a:spcPts val="0"/>
              </a:spcAft>
              <a:buClr>
                <a:srgbClr val="1A1A1A"/>
              </a:buClr>
              <a:buSzPts val="1350"/>
              <a:buFont typeface="Calibri"/>
              <a:buChar char="●"/>
            </a:pPr>
            <a:r>
              <a:rPr lang="en-GB" sz="1350">
                <a:solidFill>
                  <a:srgbClr val="1A1A1A"/>
                </a:solidFill>
                <a:latin typeface="Calibri"/>
                <a:ea typeface="Calibri"/>
                <a:cs typeface="Calibri"/>
                <a:sym typeface="Calibri"/>
              </a:rPr>
              <a:t>If you give the </a:t>
            </a:r>
            <a:r>
              <a:rPr b="1" lang="en-GB" sz="1350">
                <a:solidFill>
                  <a:srgbClr val="1A1A1A"/>
                </a:solidFill>
                <a:latin typeface="Calibri"/>
                <a:ea typeface="Calibri"/>
                <a:cs typeface="Calibri"/>
                <a:sym typeface="Calibri"/>
              </a:rPr>
              <a:t>Grab Driver API</a:t>
            </a:r>
            <a:r>
              <a:rPr lang="en-GB" sz="1350">
                <a:solidFill>
                  <a:srgbClr val="1A1A1A"/>
                </a:solidFill>
                <a:latin typeface="Calibri"/>
                <a:ea typeface="Calibri"/>
                <a:cs typeface="Calibri"/>
                <a:sym typeface="Calibri"/>
              </a:rPr>
              <a:t> a start and finish address as an </a:t>
            </a:r>
            <a:r>
              <a:rPr i="1" lang="en-GB" sz="1350">
                <a:solidFill>
                  <a:srgbClr val="1A1A1A"/>
                </a:solidFill>
                <a:latin typeface="Calibri"/>
                <a:ea typeface="Calibri"/>
                <a:cs typeface="Calibri"/>
                <a:sym typeface="Calibri"/>
              </a:rPr>
              <a:t>input</a:t>
            </a:r>
            <a:r>
              <a:rPr lang="en-GB" sz="1350">
                <a:solidFill>
                  <a:srgbClr val="1A1A1A"/>
                </a:solidFill>
                <a:latin typeface="Calibri"/>
                <a:ea typeface="Calibri"/>
                <a:cs typeface="Calibri"/>
                <a:sym typeface="Calibri"/>
              </a:rPr>
              <a:t>, it finds the best driver as an </a:t>
            </a:r>
            <a:r>
              <a:rPr i="1" lang="en-GB" sz="1350">
                <a:solidFill>
                  <a:srgbClr val="1A1A1A"/>
                </a:solidFill>
                <a:latin typeface="Calibri"/>
                <a:ea typeface="Calibri"/>
                <a:cs typeface="Calibri"/>
                <a:sym typeface="Calibri"/>
              </a:rPr>
              <a:t>output</a:t>
            </a:r>
            <a:endParaRPr i="1" sz="1350">
              <a:solidFill>
                <a:srgbClr val="1A1A1A"/>
              </a:solidFill>
              <a:latin typeface="Calibri"/>
              <a:ea typeface="Calibri"/>
              <a:cs typeface="Calibri"/>
              <a:sym typeface="Calibri"/>
            </a:endParaRPr>
          </a:p>
          <a:p>
            <a:pPr indent="-257175" lvl="0" marL="285750" rtl="0" algn="l">
              <a:lnSpc>
                <a:spcPct val="100000"/>
              </a:lnSpc>
              <a:spcBef>
                <a:spcPts val="0"/>
              </a:spcBef>
              <a:spcAft>
                <a:spcPts val="0"/>
              </a:spcAft>
              <a:buClr>
                <a:srgbClr val="1A1A1A"/>
              </a:buClr>
              <a:buSzPts val="1350"/>
              <a:buFont typeface="Calibri"/>
              <a:buChar char="●"/>
            </a:pPr>
            <a:r>
              <a:rPr lang="en-GB" sz="1350">
                <a:solidFill>
                  <a:srgbClr val="1A1A1A"/>
                </a:solidFill>
                <a:latin typeface="Calibri"/>
                <a:ea typeface="Calibri"/>
                <a:cs typeface="Calibri"/>
                <a:sym typeface="Calibri"/>
              </a:rPr>
              <a:t>If you give the </a:t>
            </a:r>
            <a:r>
              <a:rPr b="1" lang="en-GB" sz="1350">
                <a:solidFill>
                  <a:srgbClr val="1A1A1A"/>
                </a:solidFill>
                <a:latin typeface="Calibri"/>
                <a:ea typeface="Calibri"/>
                <a:cs typeface="Calibri"/>
                <a:sym typeface="Calibri"/>
              </a:rPr>
              <a:t>PSI API a </a:t>
            </a:r>
            <a:r>
              <a:rPr lang="en-GB" sz="1350">
                <a:solidFill>
                  <a:srgbClr val="1A1A1A"/>
                </a:solidFill>
                <a:latin typeface="Calibri"/>
                <a:ea typeface="Calibri"/>
                <a:cs typeface="Calibri"/>
                <a:sym typeface="Calibri"/>
              </a:rPr>
              <a:t>date and time as an </a:t>
            </a:r>
            <a:r>
              <a:rPr i="1" lang="en-GB" sz="1350">
                <a:solidFill>
                  <a:srgbClr val="1A1A1A"/>
                </a:solidFill>
                <a:latin typeface="Calibri"/>
                <a:ea typeface="Calibri"/>
                <a:cs typeface="Calibri"/>
                <a:sym typeface="Calibri"/>
              </a:rPr>
              <a:t>input</a:t>
            </a:r>
            <a:r>
              <a:rPr lang="en-GB" sz="1350">
                <a:solidFill>
                  <a:srgbClr val="1A1A1A"/>
                </a:solidFill>
                <a:latin typeface="Calibri"/>
                <a:ea typeface="Calibri"/>
                <a:cs typeface="Calibri"/>
                <a:sym typeface="Calibri"/>
              </a:rPr>
              <a:t>, it finds the PSI levels for the date time specified</a:t>
            </a:r>
            <a:endParaRPr sz="1450">
              <a:solidFill>
                <a:srgbClr val="1A1A1A"/>
              </a:solidFill>
              <a:latin typeface="Calibri"/>
              <a:ea typeface="Calibri"/>
              <a:cs typeface="Calibri"/>
              <a:sym typeface="Calibri"/>
            </a:endParaRPr>
          </a:p>
          <a:p>
            <a:pPr indent="0" lvl="0" marL="0" rtl="0" algn="l">
              <a:spcBef>
                <a:spcPts val="3100"/>
              </a:spcBef>
              <a:spcAft>
                <a:spcPts val="0"/>
              </a:spcAft>
              <a:buNone/>
            </a:pPr>
            <a:r>
              <a:t/>
            </a:r>
            <a:endParaRPr sz="1450">
              <a:solidFill>
                <a:srgbClr val="1A1A1A"/>
              </a:solidFill>
              <a:latin typeface="Calibri"/>
              <a:ea typeface="Calibri"/>
              <a:cs typeface="Calibri"/>
              <a:sym typeface="Calibri"/>
            </a:endParaRPr>
          </a:p>
        </p:txBody>
      </p:sp>
      <p:pic>
        <p:nvPicPr>
          <p:cNvPr id="944" name="Google Shape;944;p77"/>
          <p:cNvPicPr preferRelativeResize="0"/>
          <p:nvPr/>
        </p:nvPicPr>
        <p:blipFill>
          <a:blip r:embed="rId3">
            <a:alphaModFix/>
          </a:blip>
          <a:stretch>
            <a:fillRect/>
          </a:stretch>
        </p:blipFill>
        <p:spPr>
          <a:xfrm>
            <a:off x="4672425" y="12"/>
            <a:ext cx="4471576" cy="2853075"/>
          </a:xfrm>
          <a:prstGeom prst="rect">
            <a:avLst/>
          </a:prstGeom>
          <a:noFill/>
          <a:ln>
            <a:noFill/>
          </a:ln>
        </p:spPr>
      </p:pic>
      <p:sp>
        <p:nvSpPr>
          <p:cNvPr id="945" name="Google Shape;945;p77"/>
          <p:cNvSpPr txBox="1"/>
          <p:nvPr/>
        </p:nvSpPr>
        <p:spPr>
          <a:xfrm>
            <a:off x="5233050" y="4792800"/>
            <a:ext cx="3911100" cy="31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a:latin typeface="Calibri"/>
                <a:ea typeface="Calibri"/>
                <a:cs typeface="Calibri"/>
                <a:sym typeface="Calibri"/>
              </a:rPr>
              <a:t>Reference: </a:t>
            </a:r>
            <a:r>
              <a:rPr lang="en-GB" sz="1000" u="sng">
                <a:solidFill>
                  <a:schemeClr val="hlink"/>
                </a:solidFill>
                <a:latin typeface="Calibri"/>
                <a:ea typeface="Calibri"/>
                <a:cs typeface="Calibri"/>
                <a:sym typeface="Calibri"/>
                <a:hlinkClick r:id="rId4"/>
              </a:rPr>
              <a:t>https://technically.substack.com/p/whats-an-api</a:t>
            </a:r>
            <a:endParaRPr sz="1000">
              <a:latin typeface="Calibri"/>
              <a:ea typeface="Calibri"/>
              <a:cs typeface="Calibri"/>
              <a:sym typeface="Calibri"/>
            </a:endParaRPr>
          </a:p>
        </p:txBody>
      </p:sp>
      <p:pic>
        <p:nvPicPr>
          <p:cNvPr id="946" name="Google Shape;946;p77"/>
          <p:cNvPicPr preferRelativeResize="0"/>
          <p:nvPr/>
        </p:nvPicPr>
        <p:blipFill rotWithShape="1">
          <a:blip r:embed="rId5">
            <a:alphaModFix/>
          </a:blip>
          <a:srcRect b="0" l="0" r="0" t="0"/>
          <a:stretch/>
        </p:blipFill>
        <p:spPr>
          <a:xfrm>
            <a:off x="4366298" y="3532875"/>
            <a:ext cx="1452070" cy="816800"/>
          </a:xfrm>
          <a:prstGeom prst="rect">
            <a:avLst/>
          </a:prstGeom>
          <a:noFill/>
          <a:ln>
            <a:noFill/>
          </a:ln>
        </p:spPr>
      </p:pic>
      <p:pic>
        <p:nvPicPr>
          <p:cNvPr id="947" name="Google Shape;947;p77"/>
          <p:cNvPicPr preferRelativeResize="0"/>
          <p:nvPr/>
        </p:nvPicPr>
        <p:blipFill>
          <a:blip r:embed="rId6">
            <a:alphaModFix/>
          </a:blip>
          <a:stretch>
            <a:fillRect/>
          </a:stretch>
        </p:blipFill>
        <p:spPr>
          <a:xfrm>
            <a:off x="22501" y="3282775"/>
            <a:ext cx="3911099" cy="1558825"/>
          </a:xfrm>
          <a:prstGeom prst="rect">
            <a:avLst/>
          </a:prstGeom>
          <a:noFill/>
          <a:ln>
            <a:noFill/>
          </a:ln>
        </p:spPr>
      </p:pic>
      <p:pic>
        <p:nvPicPr>
          <p:cNvPr id="948" name="Google Shape;948;p77"/>
          <p:cNvPicPr preferRelativeResize="0"/>
          <p:nvPr/>
        </p:nvPicPr>
        <p:blipFill>
          <a:blip r:embed="rId7">
            <a:alphaModFix/>
          </a:blip>
          <a:stretch>
            <a:fillRect/>
          </a:stretch>
        </p:blipFill>
        <p:spPr>
          <a:xfrm>
            <a:off x="5935950" y="3134525"/>
            <a:ext cx="2752525" cy="1658275"/>
          </a:xfrm>
          <a:prstGeom prst="rect">
            <a:avLst/>
          </a:prstGeom>
          <a:noFill/>
          <a:ln>
            <a:noFill/>
          </a:ln>
        </p:spPr>
      </p:pic>
      <p:sp>
        <p:nvSpPr>
          <p:cNvPr id="949" name="Google Shape;949;p77"/>
          <p:cNvSpPr txBox="1"/>
          <p:nvPr/>
        </p:nvSpPr>
        <p:spPr>
          <a:xfrm>
            <a:off x="22500" y="126675"/>
            <a:ext cx="2478600" cy="45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Lato"/>
                <a:ea typeface="Lato"/>
                <a:cs typeface="Lato"/>
                <a:sym typeface="Lato"/>
              </a:rPr>
              <a:t>What is an API</a:t>
            </a:r>
            <a:endParaRPr b="1" sz="1100"/>
          </a:p>
        </p:txBody>
      </p:sp>
      <p:sp>
        <p:nvSpPr>
          <p:cNvPr id="950" name="Google Shape;950;p77"/>
          <p:cNvSpPr txBox="1"/>
          <p:nvPr/>
        </p:nvSpPr>
        <p:spPr>
          <a:xfrm>
            <a:off x="4810038" y="4415538"/>
            <a:ext cx="564600" cy="311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1500">
                <a:solidFill>
                  <a:schemeClr val="dk1"/>
                </a:solidFill>
                <a:latin typeface="Lato"/>
                <a:ea typeface="Lato"/>
                <a:cs typeface="Lato"/>
                <a:sym typeface="Lato"/>
              </a:rPr>
              <a:t>API</a:t>
            </a:r>
            <a:endParaRPr b="1" sz="200"/>
          </a:p>
        </p:txBody>
      </p:sp>
      <p:cxnSp>
        <p:nvCxnSpPr>
          <p:cNvPr id="951" name="Google Shape;951;p77"/>
          <p:cNvCxnSpPr/>
          <p:nvPr/>
        </p:nvCxnSpPr>
        <p:spPr>
          <a:xfrm>
            <a:off x="3827200" y="4222175"/>
            <a:ext cx="539100" cy="0"/>
          </a:xfrm>
          <a:prstGeom prst="straightConnector1">
            <a:avLst/>
          </a:prstGeom>
          <a:noFill/>
          <a:ln cap="flat" cmpd="sng" w="9525">
            <a:solidFill>
              <a:srgbClr val="FF00FF"/>
            </a:solidFill>
            <a:prstDash val="solid"/>
            <a:round/>
            <a:headEnd len="med" w="med" type="none"/>
            <a:tailEnd len="med" w="med" type="triangle"/>
          </a:ln>
        </p:spPr>
      </p:cxnSp>
      <p:cxnSp>
        <p:nvCxnSpPr>
          <p:cNvPr id="952" name="Google Shape;952;p77"/>
          <p:cNvCxnSpPr/>
          <p:nvPr/>
        </p:nvCxnSpPr>
        <p:spPr>
          <a:xfrm>
            <a:off x="5697750" y="4222163"/>
            <a:ext cx="539100" cy="0"/>
          </a:xfrm>
          <a:prstGeom prst="straightConnector1">
            <a:avLst/>
          </a:prstGeom>
          <a:noFill/>
          <a:ln cap="flat" cmpd="sng" w="9525">
            <a:solidFill>
              <a:srgbClr val="FF00FF"/>
            </a:solidFill>
            <a:prstDash val="solid"/>
            <a:round/>
            <a:headEnd len="med" w="med" type="none"/>
            <a:tailEnd len="med" w="med" type="triangle"/>
          </a:ln>
        </p:spPr>
      </p:cxnSp>
      <p:sp>
        <p:nvSpPr>
          <p:cNvPr id="953" name="Google Shape;953;p7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54" name="Google Shape;954;p7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55" name="Google Shape;955;p77"/>
          <p:cNvPicPr preferRelativeResize="0"/>
          <p:nvPr/>
        </p:nvPicPr>
        <p:blipFill rotWithShape="1">
          <a:blip r:embed="rId8">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8"/>
          <p:cNvSpPr txBox="1"/>
          <p:nvPr/>
        </p:nvSpPr>
        <p:spPr>
          <a:xfrm>
            <a:off x="789050" y="1071750"/>
            <a:ext cx="7306200" cy="3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rgbClr val="212529"/>
                </a:solidFill>
                <a:highlight>
                  <a:srgbClr val="FFFFFF"/>
                </a:highlight>
                <a:latin typeface="Calibri"/>
                <a:ea typeface="Calibri"/>
                <a:cs typeface="Calibri"/>
                <a:sym typeface="Calibri"/>
              </a:rPr>
              <a:t>Applications are just a bunch of functions that get things done: </a:t>
            </a:r>
            <a:r>
              <a:rPr b="1" lang="en-GB" sz="1500">
                <a:solidFill>
                  <a:srgbClr val="212529"/>
                </a:solidFill>
                <a:highlight>
                  <a:srgbClr val="FFFFFF"/>
                </a:highlight>
                <a:latin typeface="Calibri"/>
                <a:ea typeface="Calibri"/>
                <a:cs typeface="Calibri"/>
                <a:sym typeface="Calibri"/>
              </a:rPr>
              <a:t>APIs wrap those functions</a:t>
            </a:r>
            <a:r>
              <a:rPr lang="en-GB" sz="1500">
                <a:solidFill>
                  <a:srgbClr val="212529"/>
                </a:solidFill>
                <a:highlight>
                  <a:srgbClr val="FFFFFF"/>
                </a:highlight>
                <a:latin typeface="Calibri"/>
                <a:ea typeface="Calibri"/>
                <a:cs typeface="Calibri"/>
                <a:sym typeface="Calibri"/>
              </a:rPr>
              <a:t> in easy to use interfaces so you can work with them without being an expert. Let’s start with an example. If you’re an e-commerce company, there are a bunch of things you need to get done internally that power your site:</a:t>
            </a:r>
            <a:endParaRPr sz="1500">
              <a:solidFill>
                <a:srgbClr val="212529"/>
              </a:solidFill>
              <a:highlight>
                <a:srgbClr val="FFFFFF"/>
              </a:highlight>
              <a:latin typeface="Calibri"/>
              <a:ea typeface="Calibri"/>
              <a:cs typeface="Calibri"/>
              <a:sym typeface="Calibri"/>
            </a:endParaRPr>
          </a:p>
          <a:p>
            <a:pPr indent="-323850" lvl="0" marL="457200" rtl="0" algn="l">
              <a:lnSpc>
                <a:spcPct val="115000"/>
              </a:lnSpc>
              <a:spcBef>
                <a:spcPts val="1200"/>
              </a:spcBef>
              <a:spcAft>
                <a:spcPts val="0"/>
              </a:spcAft>
              <a:buClr>
                <a:srgbClr val="212529"/>
              </a:buClr>
              <a:buSzPts val="1500"/>
              <a:buFont typeface="Calibri"/>
              <a:buChar char="●"/>
            </a:pPr>
            <a:r>
              <a:rPr lang="en-GB" sz="1500">
                <a:solidFill>
                  <a:srgbClr val="212529"/>
                </a:solidFill>
                <a:highlight>
                  <a:srgbClr val="FFFFFF"/>
                </a:highlight>
                <a:latin typeface="Calibri"/>
                <a:ea typeface="Calibri"/>
                <a:cs typeface="Calibri"/>
                <a:sym typeface="Calibri"/>
              </a:rPr>
              <a:t>Show available items and sizes</a:t>
            </a:r>
            <a:endParaRPr sz="1500">
              <a:solidFill>
                <a:srgbClr val="212529"/>
              </a:solidFill>
              <a:highlight>
                <a:srgbClr val="FFFFFF"/>
              </a:highlight>
              <a:latin typeface="Calibri"/>
              <a:ea typeface="Calibri"/>
              <a:cs typeface="Calibri"/>
              <a:sym typeface="Calibri"/>
            </a:endParaRPr>
          </a:p>
          <a:p>
            <a:pPr indent="-323850" lvl="0" marL="457200" rtl="0" algn="l">
              <a:lnSpc>
                <a:spcPct val="115000"/>
              </a:lnSpc>
              <a:spcBef>
                <a:spcPts val="0"/>
              </a:spcBef>
              <a:spcAft>
                <a:spcPts val="0"/>
              </a:spcAft>
              <a:buClr>
                <a:srgbClr val="212529"/>
              </a:buClr>
              <a:buSzPts val="1500"/>
              <a:buFont typeface="Calibri"/>
              <a:buChar char="●"/>
            </a:pPr>
            <a:r>
              <a:rPr lang="en-GB" sz="1500">
                <a:solidFill>
                  <a:srgbClr val="212529"/>
                </a:solidFill>
                <a:highlight>
                  <a:srgbClr val="FFFFFF"/>
                </a:highlight>
                <a:latin typeface="Calibri"/>
                <a:ea typeface="Calibri"/>
                <a:cs typeface="Calibri"/>
                <a:sym typeface="Calibri"/>
              </a:rPr>
              <a:t>Create orders</a:t>
            </a:r>
            <a:endParaRPr sz="1500">
              <a:solidFill>
                <a:srgbClr val="212529"/>
              </a:solidFill>
              <a:highlight>
                <a:srgbClr val="FFFFFF"/>
              </a:highlight>
              <a:latin typeface="Calibri"/>
              <a:ea typeface="Calibri"/>
              <a:cs typeface="Calibri"/>
              <a:sym typeface="Calibri"/>
            </a:endParaRPr>
          </a:p>
          <a:p>
            <a:pPr indent="-323850" lvl="0" marL="457200" rtl="0" algn="l">
              <a:lnSpc>
                <a:spcPct val="115000"/>
              </a:lnSpc>
              <a:spcBef>
                <a:spcPts val="0"/>
              </a:spcBef>
              <a:spcAft>
                <a:spcPts val="0"/>
              </a:spcAft>
              <a:buClr>
                <a:srgbClr val="212529"/>
              </a:buClr>
              <a:buSzPts val="1500"/>
              <a:buFont typeface="Calibri"/>
              <a:buChar char="●"/>
            </a:pPr>
            <a:r>
              <a:rPr lang="en-GB" sz="1500">
                <a:solidFill>
                  <a:srgbClr val="212529"/>
                </a:solidFill>
                <a:highlight>
                  <a:srgbClr val="FFFFFF"/>
                </a:highlight>
                <a:latin typeface="Calibri"/>
                <a:ea typeface="Calibri"/>
                <a:cs typeface="Calibri"/>
                <a:sym typeface="Calibri"/>
              </a:rPr>
              <a:t>Update an email address</a:t>
            </a:r>
            <a:endParaRPr sz="1500">
              <a:solidFill>
                <a:srgbClr val="212529"/>
              </a:solidFill>
              <a:highlight>
                <a:srgbClr val="FFFFFF"/>
              </a:highlight>
              <a:latin typeface="Calibri"/>
              <a:ea typeface="Calibri"/>
              <a:cs typeface="Calibri"/>
              <a:sym typeface="Calibri"/>
            </a:endParaRPr>
          </a:p>
          <a:p>
            <a:pPr indent="0" lvl="0" marL="0" rtl="0" algn="l">
              <a:lnSpc>
                <a:spcPct val="115000"/>
              </a:lnSpc>
              <a:spcBef>
                <a:spcPts val="1200"/>
              </a:spcBef>
              <a:spcAft>
                <a:spcPts val="0"/>
              </a:spcAft>
              <a:buNone/>
            </a:pPr>
            <a:r>
              <a:t/>
            </a:r>
            <a:endParaRPr sz="1450">
              <a:solidFill>
                <a:srgbClr val="1A1A1A"/>
              </a:solidFill>
              <a:latin typeface="Calibri"/>
              <a:ea typeface="Calibri"/>
              <a:cs typeface="Calibri"/>
              <a:sym typeface="Calibri"/>
            </a:endParaRPr>
          </a:p>
          <a:p>
            <a:pPr indent="0" lvl="0" marL="0" rtl="0" algn="l">
              <a:lnSpc>
                <a:spcPct val="115000"/>
              </a:lnSpc>
              <a:spcBef>
                <a:spcPts val="1200"/>
              </a:spcBef>
              <a:spcAft>
                <a:spcPts val="1200"/>
              </a:spcAft>
              <a:buNone/>
            </a:pPr>
            <a:r>
              <a:rPr lang="en-GB" sz="1850">
                <a:solidFill>
                  <a:srgbClr val="1A1A1A"/>
                </a:solidFill>
                <a:latin typeface="Calibri"/>
                <a:ea typeface="Calibri"/>
                <a:cs typeface="Calibri"/>
                <a:sym typeface="Calibri"/>
              </a:rPr>
              <a:t>When you give an API a bunch of inputs to get the outputs you want, it’s called </a:t>
            </a:r>
            <a:r>
              <a:rPr b="1" lang="en-GB" sz="1850">
                <a:solidFill>
                  <a:srgbClr val="1A1A1A"/>
                </a:solidFill>
                <a:latin typeface="Calibri"/>
                <a:ea typeface="Calibri"/>
                <a:cs typeface="Calibri"/>
                <a:sym typeface="Calibri"/>
              </a:rPr>
              <a:t>calling the API</a:t>
            </a:r>
            <a:r>
              <a:rPr lang="en-GB" sz="1850">
                <a:solidFill>
                  <a:srgbClr val="1A1A1A"/>
                </a:solidFill>
                <a:latin typeface="Calibri"/>
                <a:ea typeface="Calibri"/>
                <a:cs typeface="Calibri"/>
                <a:sym typeface="Calibri"/>
              </a:rPr>
              <a:t>.</a:t>
            </a:r>
            <a:endParaRPr sz="1700">
              <a:solidFill>
                <a:srgbClr val="212529"/>
              </a:solidFill>
              <a:highlight>
                <a:srgbClr val="FFFFFF"/>
              </a:highlight>
              <a:latin typeface="Calibri"/>
              <a:ea typeface="Calibri"/>
              <a:cs typeface="Calibri"/>
              <a:sym typeface="Calibri"/>
            </a:endParaRPr>
          </a:p>
        </p:txBody>
      </p:sp>
      <p:sp>
        <p:nvSpPr>
          <p:cNvPr id="961" name="Google Shape;961;p78"/>
          <p:cNvSpPr/>
          <p:nvPr/>
        </p:nvSpPr>
        <p:spPr>
          <a:xfrm>
            <a:off x="717725" y="363675"/>
            <a:ext cx="1587600" cy="217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8"/>
          <p:cNvSpPr txBox="1"/>
          <p:nvPr/>
        </p:nvSpPr>
        <p:spPr>
          <a:xfrm>
            <a:off x="22500" y="126675"/>
            <a:ext cx="2478600" cy="45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Lato"/>
                <a:ea typeface="Lato"/>
                <a:cs typeface="Lato"/>
                <a:sym typeface="Lato"/>
              </a:rPr>
              <a:t>What is an API</a:t>
            </a:r>
            <a:endParaRPr b="1" sz="1100"/>
          </a:p>
        </p:txBody>
      </p:sp>
      <p:sp>
        <p:nvSpPr>
          <p:cNvPr id="963" name="Google Shape;963;p7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64" name="Google Shape;964;p7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65" name="Google Shape;965;p78"/>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79"/>
          <p:cNvSpPr txBox="1"/>
          <p:nvPr/>
        </p:nvSpPr>
        <p:spPr>
          <a:xfrm>
            <a:off x="478450" y="1609375"/>
            <a:ext cx="30117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300" u="sng">
                <a:solidFill>
                  <a:schemeClr val="dk1"/>
                </a:solidFill>
                <a:highlight>
                  <a:srgbClr val="FFFFFF"/>
                </a:highlight>
                <a:hlinkClick r:id="rId3">
                  <a:extLst>
                    <a:ext uri="{A12FA001-AC4F-418D-AE19-62706E023703}">
                      <ahyp:hlinkClr val="tx"/>
                    </a:ext>
                  </a:extLst>
                </a:hlinkClick>
              </a:rPr>
              <a:t>REST APIs work via HTTP</a:t>
            </a:r>
            <a:r>
              <a:rPr lang="en-GB" sz="1300">
                <a:solidFill>
                  <a:srgbClr val="212529"/>
                </a:solidFill>
                <a:highlight>
                  <a:srgbClr val="FFFFFF"/>
                </a:highlight>
              </a:rPr>
              <a:t>, which means you need to use a request-response model: you make a request with a bunch of details, and the server sends back the data you asked for (or a message telling you that something went wrong). Here’s how it breaks down:</a:t>
            </a:r>
            <a:endParaRPr sz="1300">
              <a:solidFill>
                <a:srgbClr val="212529"/>
              </a:solidFill>
              <a:highlight>
                <a:srgbClr val="FFFFFF"/>
              </a:highlight>
            </a:endParaRPr>
          </a:p>
        </p:txBody>
      </p:sp>
      <p:pic>
        <p:nvPicPr>
          <p:cNvPr id="971" name="Google Shape;971;p79"/>
          <p:cNvPicPr preferRelativeResize="0"/>
          <p:nvPr/>
        </p:nvPicPr>
        <p:blipFill>
          <a:blip r:embed="rId4">
            <a:alphaModFix/>
          </a:blip>
          <a:stretch>
            <a:fillRect/>
          </a:stretch>
        </p:blipFill>
        <p:spPr>
          <a:xfrm>
            <a:off x="3391351" y="1431521"/>
            <a:ext cx="5665777" cy="2280475"/>
          </a:xfrm>
          <a:prstGeom prst="rect">
            <a:avLst/>
          </a:prstGeom>
          <a:noFill/>
          <a:ln>
            <a:noFill/>
          </a:ln>
        </p:spPr>
      </p:pic>
      <p:sp>
        <p:nvSpPr>
          <p:cNvPr id="972" name="Google Shape;972;p79"/>
          <p:cNvSpPr txBox="1"/>
          <p:nvPr/>
        </p:nvSpPr>
        <p:spPr>
          <a:xfrm>
            <a:off x="5002150" y="4414925"/>
            <a:ext cx="3989400" cy="47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100" u="sng">
                <a:solidFill>
                  <a:schemeClr val="hlink"/>
                </a:solidFill>
                <a:hlinkClick r:id="rId5"/>
              </a:rPr>
              <a:t>https://phpenthusiast.com/blog/what-is-rest-api</a:t>
            </a:r>
            <a:endParaRPr sz="1100"/>
          </a:p>
        </p:txBody>
      </p:sp>
      <p:sp>
        <p:nvSpPr>
          <p:cNvPr id="973" name="Google Shape;973;p79"/>
          <p:cNvSpPr/>
          <p:nvPr/>
        </p:nvSpPr>
        <p:spPr>
          <a:xfrm>
            <a:off x="717725" y="363675"/>
            <a:ext cx="1587600" cy="217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9"/>
          <p:cNvSpPr txBox="1"/>
          <p:nvPr/>
        </p:nvSpPr>
        <p:spPr>
          <a:xfrm>
            <a:off x="22500" y="126675"/>
            <a:ext cx="2478600" cy="45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Lato"/>
                <a:ea typeface="Lato"/>
                <a:cs typeface="Lato"/>
                <a:sym typeface="Lato"/>
              </a:rPr>
              <a:t>What is an API</a:t>
            </a:r>
            <a:endParaRPr b="1" sz="1100"/>
          </a:p>
        </p:txBody>
      </p:sp>
      <p:sp>
        <p:nvSpPr>
          <p:cNvPr id="975" name="Google Shape;975;p7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76" name="Google Shape;976;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77" name="Google Shape;977;p7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78" name="Google Shape;978;p79"/>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80"/>
          <p:cNvSpPr txBox="1"/>
          <p:nvPr/>
        </p:nvSpPr>
        <p:spPr>
          <a:xfrm>
            <a:off x="2788650" y="4633800"/>
            <a:ext cx="3566700" cy="5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100">
                <a:latin typeface="Calibri"/>
                <a:ea typeface="Calibri"/>
                <a:cs typeface="Calibri"/>
                <a:sym typeface="Calibri"/>
              </a:rPr>
              <a:t>Video: </a:t>
            </a:r>
            <a:r>
              <a:rPr lang="en-GB" sz="1100" u="sng">
                <a:solidFill>
                  <a:schemeClr val="hlink"/>
                </a:solidFill>
                <a:latin typeface="Calibri"/>
                <a:ea typeface="Calibri"/>
                <a:cs typeface="Calibri"/>
                <a:sym typeface="Calibri"/>
                <a:hlinkClick r:id="rId3"/>
              </a:rPr>
              <a:t>https://www.youtube.com/watch?v=7YcW25PHnAA</a:t>
            </a:r>
            <a:endParaRPr sz="1100">
              <a:latin typeface="Calibri"/>
              <a:ea typeface="Calibri"/>
              <a:cs typeface="Calibri"/>
              <a:sym typeface="Calibri"/>
            </a:endParaRPr>
          </a:p>
        </p:txBody>
      </p:sp>
      <p:pic>
        <p:nvPicPr>
          <p:cNvPr descr="This video introduces the viewer to some API concepts by making example calls to Facebook's Graph API, Google Maps' API, Instagram's Media Search API, and Twitter's Status Update API.&#10;&#10;/********** VIDEO LINKS **********/&#10;&#10;Youtube's Facebook Page via the Facebook Graph API&#10;http://graph.facebook.com/youtube&#10;&#10;Same thing, this time with filters&#10;https://graph.facebook.com/youtube?fields=id,name,likes&#10;&#10;Google Maps Geocode API call for the city of Chicago&#10;http://maps.googleapis.com/maps/api/geocode/json?address=Chicago&#10;&#10;Apigee Instagram API console&#10;https://apigee.com/console/instagram&#10;&#10;HTTP Request Methods&#10;http://en.wikipedia.org/wiki/Hypertext_Transfer_Protocol#Request_methods&#10;&#10;Postman Chrome Extension&#10;https://chrome.google.com/webstore/detail/postman-rest-client/fdmmgilgnpjigdojojpjoooidkmcomcm?hl=en&#10;&#10;Twitter's Status Update documentation.&#10;https://dev.twitter.com/docs/api/1.1/post/statuses/update" id="984" name="Google Shape;984;p80" title="REST API concepts and examples">
            <a:hlinkClick r:id="rId4"/>
          </p:cNvPr>
          <p:cNvPicPr preferRelativeResize="0"/>
          <p:nvPr/>
        </p:nvPicPr>
        <p:blipFill>
          <a:blip r:embed="rId5">
            <a:alphaModFix/>
          </a:blip>
          <a:stretch>
            <a:fillRect/>
          </a:stretch>
        </p:blipFill>
        <p:spPr>
          <a:xfrm>
            <a:off x="1930775" y="671975"/>
            <a:ext cx="5282450" cy="3961825"/>
          </a:xfrm>
          <a:prstGeom prst="rect">
            <a:avLst/>
          </a:prstGeom>
          <a:noFill/>
          <a:ln>
            <a:noFill/>
          </a:ln>
        </p:spPr>
      </p:pic>
      <p:sp>
        <p:nvSpPr>
          <p:cNvPr id="985" name="Google Shape;985;p80"/>
          <p:cNvSpPr/>
          <p:nvPr/>
        </p:nvSpPr>
        <p:spPr>
          <a:xfrm>
            <a:off x="717725" y="363675"/>
            <a:ext cx="1587600" cy="217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0"/>
          <p:cNvSpPr txBox="1"/>
          <p:nvPr/>
        </p:nvSpPr>
        <p:spPr>
          <a:xfrm>
            <a:off x="22500" y="126675"/>
            <a:ext cx="3337500" cy="45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Lato"/>
                <a:ea typeface="Lato"/>
                <a:cs typeface="Lato"/>
                <a:sym typeface="Lato"/>
              </a:rPr>
              <a:t>What is a REST API</a:t>
            </a:r>
            <a:endParaRPr b="1" sz="1100"/>
          </a:p>
        </p:txBody>
      </p:sp>
      <p:sp>
        <p:nvSpPr>
          <p:cNvPr id="987" name="Google Shape;987;p8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88" name="Google Shape;988;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89" name="Google Shape;989;p8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90" name="Google Shape;990;p80"/>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81"/>
          <p:cNvSpPr txBox="1"/>
          <p:nvPr/>
        </p:nvSpPr>
        <p:spPr>
          <a:xfrm>
            <a:off x="1186050" y="4568825"/>
            <a:ext cx="6771900" cy="27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Learn JSON in 10 minutes: </a:t>
            </a:r>
            <a:r>
              <a:rPr lang="en-GB" u="sng">
                <a:solidFill>
                  <a:schemeClr val="hlink"/>
                </a:solidFill>
                <a:hlinkClick r:id="rId3"/>
              </a:rPr>
              <a:t>https://www.youtube.com/watch?v=iiADhChRriM</a:t>
            </a:r>
            <a:endParaRPr/>
          </a:p>
        </p:txBody>
      </p:sp>
      <p:sp>
        <p:nvSpPr>
          <p:cNvPr id="996" name="Google Shape;996;p81"/>
          <p:cNvSpPr/>
          <p:nvPr/>
        </p:nvSpPr>
        <p:spPr>
          <a:xfrm>
            <a:off x="717725" y="363675"/>
            <a:ext cx="1587600" cy="217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1"/>
          <p:cNvSpPr txBox="1"/>
          <p:nvPr/>
        </p:nvSpPr>
        <p:spPr>
          <a:xfrm>
            <a:off x="22500" y="126675"/>
            <a:ext cx="3337500" cy="45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Lato"/>
                <a:ea typeface="Lato"/>
                <a:cs typeface="Lato"/>
                <a:sym typeface="Lato"/>
              </a:rPr>
              <a:t>More on JSON</a:t>
            </a:r>
            <a:endParaRPr b="1" sz="1100"/>
          </a:p>
        </p:txBody>
      </p:sp>
      <p:pic>
        <p:nvPicPr>
          <p:cNvPr descr="In this video we will cover everything you need to know about JSON in only 10 minutes. We will cover what JSON is, why JSON is important, what JSON is used for, the syntax of JSON, and multiple examples of JSON. JSON is the most popular data representation format, and is one of the most important, and easiest concepts you can learn in programming. It allows you to create APIs, config files, and structured data. We will be covering all of the terminology, and going through live examples of all the different JSON types.&#10;&#10;&#10;⭐ Kite is a free AI-powered coding assistant that drastically increases your productivity by providing relevant autocompletion based on your coding habits. It integrates with all popular editors (including VSCode).&#10;https://www.kite.com/get-kite/?utm_medium=referral&amp;utm_source=youtube&amp;utm_campaign=webdevsimplified&amp;utm_content=description-only&#10;&#10;Learn X in Y Minutes Playlist:&#10;http://bit.ly/2RscdMZ&#10;&#10;Twitter:&#10;https://twitter.com/DevSimplified&#10;&#10;GitHub:&#10;https://github.com/WebDevSimplified&#10;&#10;CodePen:&#10;https://codepen.io/WebDevSimplified&#10;&#10;&#10;#JSON #WebDevelopment #Programming" id="998" name="Google Shape;998;p81" title="Learn JSON in 10 Minutes">
            <a:hlinkClick r:id="rId4"/>
          </p:cNvPr>
          <p:cNvPicPr preferRelativeResize="0"/>
          <p:nvPr/>
        </p:nvPicPr>
        <p:blipFill>
          <a:blip r:embed="rId5">
            <a:alphaModFix/>
          </a:blip>
          <a:stretch>
            <a:fillRect/>
          </a:stretch>
        </p:blipFill>
        <p:spPr>
          <a:xfrm>
            <a:off x="2018608" y="659950"/>
            <a:ext cx="5106784" cy="3830088"/>
          </a:xfrm>
          <a:prstGeom prst="rect">
            <a:avLst/>
          </a:prstGeom>
          <a:noFill/>
          <a:ln>
            <a:noFill/>
          </a:ln>
        </p:spPr>
      </p:pic>
      <p:sp>
        <p:nvSpPr>
          <p:cNvPr id="999" name="Google Shape;999;p8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000" name="Google Shape;1000;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01" name="Google Shape;1001;p8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02" name="Google Shape;1002;p81"/>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2"/>
          <p:cNvSpPr/>
          <p:nvPr/>
        </p:nvSpPr>
        <p:spPr>
          <a:xfrm>
            <a:off x="1500750" y="363675"/>
            <a:ext cx="1989900" cy="217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2"/>
          <p:cNvSpPr txBox="1"/>
          <p:nvPr/>
        </p:nvSpPr>
        <p:spPr>
          <a:xfrm>
            <a:off x="130500" y="739450"/>
            <a:ext cx="4512900" cy="3381900"/>
          </a:xfrm>
          <a:prstGeom prst="rect">
            <a:avLst/>
          </a:prstGeom>
          <a:noFill/>
          <a:ln>
            <a:noFill/>
          </a:ln>
        </p:spPr>
        <p:txBody>
          <a:bodyPr anchorCtr="0" anchor="t" bIns="91425" lIns="91425" spcFirstLastPara="1" rIns="91425" wrap="square" tIns="91425">
            <a:noAutofit/>
          </a:bodyPr>
          <a:lstStyle/>
          <a:p>
            <a:pPr indent="0" lvl="0" marL="0" marR="215900" rtl="0" algn="l">
              <a:lnSpc>
                <a:spcPct val="100000"/>
              </a:lnSpc>
              <a:spcBef>
                <a:spcPts val="0"/>
              </a:spcBef>
              <a:spcAft>
                <a:spcPts val="5000"/>
              </a:spcAft>
              <a:buNone/>
            </a:pPr>
            <a:r>
              <a:rPr b="1" lang="en-GB">
                <a:solidFill>
                  <a:srgbClr val="0A0A23"/>
                </a:solidFill>
                <a:highlight>
                  <a:srgbClr val="FFFF00"/>
                </a:highlight>
                <a:latin typeface="Calibri"/>
                <a:ea typeface="Calibri"/>
                <a:cs typeface="Calibri"/>
                <a:sym typeface="Calibri"/>
              </a:rPr>
              <a:t>1. Endpoint</a:t>
            </a:r>
            <a:r>
              <a:rPr lang="en-GB">
                <a:solidFill>
                  <a:srgbClr val="0A0A23"/>
                </a:solidFill>
                <a:highlight>
                  <a:srgbClr val="FFFF00"/>
                </a:highlight>
                <a:latin typeface="Calibri"/>
                <a:ea typeface="Calibri"/>
                <a:cs typeface="Calibri"/>
                <a:sym typeface="Calibri"/>
              </a:rPr>
              <a:t>:</a:t>
            </a:r>
            <a:r>
              <a:rPr lang="en-GB">
                <a:solidFill>
                  <a:srgbClr val="0A0A23"/>
                </a:solidFill>
                <a:highlight>
                  <a:srgbClr val="FFFFFF"/>
                </a:highlight>
                <a:latin typeface="Calibri"/>
                <a:ea typeface="Calibri"/>
                <a:cs typeface="Calibri"/>
                <a:sym typeface="Calibri"/>
              </a:rPr>
              <a:t> It is the URL where the REST Server is listening.</a:t>
            </a:r>
            <a:br>
              <a:rPr lang="en-GB">
                <a:solidFill>
                  <a:srgbClr val="0A0A23"/>
                </a:solidFill>
                <a:highlight>
                  <a:srgbClr val="FFFFFF"/>
                </a:highlight>
                <a:latin typeface="Calibri"/>
                <a:ea typeface="Calibri"/>
                <a:cs typeface="Calibri"/>
                <a:sym typeface="Calibri"/>
              </a:rPr>
            </a:br>
            <a:r>
              <a:rPr lang="en-GB" u="sng">
                <a:solidFill>
                  <a:schemeClr val="hlink"/>
                </a:solidFill>
                <a:highlight>
                  <a:srgbClr val="F3F3F3"/>
                </a:highlight>
                <a:latin typeface="Calibri"/>
                <a:ea typeface="Calibri"/>
                <a:cs typeface="Calibri"/>
                <a:sym typeface="Calibri"/>
                <a:hlinkClick r:id="rId3"/>
              </a:rPr>
              <a:t>https://ipapi.co/json</a:t>
            </a:r>
            <a:r>
              <a:rPr lang="en-GB">
                <a:solidFill>
                  <a:srgbClr val="212529"/>
                </a:solidFill>
                <a:highlight>
                  <a:srgbClr val="FFFFFF"/>
                </a:highlight>
                <a:latin typeface="Calibri"/>
                <a:ea typeface="Calibri"/>
                <a:cs typeface="Calibri"/>
                <a:sym typeface="Calibri"/>
              </a:rPr>
              <a:t> </a:t>
            </a:r>
            <a:r>
              <a:rPr lang="en-GB">
                <a:solidFill>
                  <a:srgbClr val="505050"/>
                </a:solidFill>
                <a:highlight>
                  <a:srgbClr val="FFFFFF"/>
                </a:highlight>
                <a:latin typeface="Calibri"/>
                <a:ea typeface="Calibri"/>
                <a:cs typeface="Calibri"/>
                <a:sym typeface="Calibri"/>
              </a:rPr>
              <a:t>List IP details</a:t>
            </a:r>
            <a:br>
              <a:rPr lang="en-GB">
                <a:solidFill>
                  <a:srgbClr val="212529"/>
                </a:solidFill>
                <a:highlight>
                  <a:srgbClr val="FFFFFF"/>
                </a:highlight>
                <a:latin typeface="Calibri"/>
                <a:ea typeface="Calibri"/>
                <a:cs typeface="Calibri"/>
                <a:sym typeface="Calibri"/>
              </a:rPr>
            </a:br>
            <a:r>
              <a:rPr lang="en-GB" u="sng">
                <a:solidFill>
                  <a:schemeClr val="hlink"/>
                </a:solidFill>
                <a:highlight>
                  <a:srgbClr val="F3F3F3"/>
                </a:highlight>
                <a:latin typeface="Calibri"/>
                <a:ea typeface="Calibri"/>
                <a:cs typeface="Calibri"/>
                <a:sym typeface="Calibri"/>
                <a:hlinkClick r:id="rId4"/>
              </a:rPr>
              <a:t>https://api.data.gov.sg/v1/environment/psi?date=2020-08-21</a:t>
            </a:r>
            <a:r>
              <a:rPr lang="en-GB">
                <a:solidFill>
                  <a:srgbClr val="505050"/>
                </a:solidFill>
                <a:highlight>
                  <a:srgbClr val="FFFFFF"/>
                </a:highlight>
                <a:latin typeface="Calibri"/>
                <a:ea typeface="Calibri"/>
                <a:cs typeface="Calibri"/>
                <a:sym typeface="Calibri"/>
              </a:rPr>
              <a:t> - List PSI data on 2020-08-21</a:t>
            </a:r>
            <a:br>
              <a:rPr lang="en-GB">
                <a:solidFill>
                  <a:srgbClr val="0A0A23"/>
                </a:solidFill>
                <a:highlight>
                  <a:srgbClr val="FFFFFF"/>
                </a:highlight>
                <a:latin typeface="Calibri"/>
                <a:ea typeface="Calibri"/>
                <a:cs typeface="Calibri"/>
                <a:sym typeface="Calibri"/>
              </a:rPr>
            </a:br>
            <a:br>
              <a:rPr lang="en-GB">
                <a:solidFill>
                  <a:srgbClr val="0A0A23"/>
                </a:solidFill>
                <a:highlight>
                  <a:srgbClr val="FFFFFF"/>
                </a:highlight>
                <a:latin typeface="Calibri"/>
                <a:ea typeface="Calibri"/>
                <a:cs typeface="Calibri"/>
                <a:sym typeface="Calibri"/>
              </a:rPr>
            </a:br>
            <a:r>
              <a:rPr b="1" lang="en-GB">
                <a:solidFill>
                  <a:srgbClr val="0A0A23"/>
                </a:solidFill>
                <a:highlight>
                  <a:srgbClr val="FFFF00"/>
                </a:highlight>
                <a:latin typeface="Calibri"/>
                <a:ea typeface="Calibri"/>
                <a:cs typeface="Calibri"/>
                <a:sym typeface="Calibri"/>
              </a:rPr>
              <a:t>2. Method</a:t>
            </a:r>
            <a:r>
              <a:rPr lang="en-GB">
                <a:solidFill>
                  <a:srgbClr val="0A0A23"/>
                </a:solidFill>
                <a:highlight>
                  <a:srgbClr val="FFFF00"/>
                </a:highlight>
                <a:latin typeface="Calibri"/>
                <a:ea typeface="Calibri"/>
                <a:cs typeface="Calibri"/>
                <a:sym typeface="Calibri"/>
              </a:rPr>
              <a:t>: </a:t>
            </a:r>
            <a:r>
              <a:rPr lang="en-GB">
                <a:solidFill>
                  <a:srgbClr val="0A0A23"/>
                </a:solidFill>
                <a:highlight>
                  <a:srgbClr val="FFFFFF"/>
                </a:highlight>
                <a:latin typeface="Calibri"/>
                <a:ea typeface="Calibri"/>
                <a:cs typeface="Calibri"/>
                <a:sym typeface="Calibri"/>
              </a:rPr>
              <a:t>REST implements multiple 'methods' for different types of request, the following are most popular:</a:t>
            </a:r>
            <a:br>
              <a:rPr lang="en-GB">
                <a:solidFill>
                  <a:srgbClr val="0A0A23"/>
                </a:solidFill>
                <a:highlight>
                  <a:srgbClr val="FFFFFF"/>
                </a:highlight>
                <a:latin typeface="Calibri"/>
                <a:ea typeface="Calibri"/>
                <a:cs typeface="Calibri"/>
                <a:sym typeface="Calibri"/>
              </a:rPr>
            </a:br>
            <a:br>
              <a:rPr lang="en-GB">
                <a:solidFill>
                  <a:srgbClr val="0A0A23"/>
                </a:solidFill>
                <a:highlight>
                  <a:srgbClr val="FFFFFF"/>
                </a:highlight>
                <a:latin typeface="Calibri"/>
                <a:ea typeface="Calibri"/>
                <a:cs typeface="Calibri"/>
                <a:sym typeface="Calibri"/>
              </a:rPr>
            </a:br>
            <a:r>
              <a:rPr lang="en-GB">
                <a:solidFill>
                  <a:srgbClr val="0A0A23"/>
                </a:solidFill>
                <a:highlight>
                  <a:srgbClr val="FFFFFF"/>
                </a:highlight>
                <a:latin typeface="Calibri"/>
                <a:ea typeface="Calibri"/>
                <a:cs typeface="Calibri"/>
                <a:sym typeface="Calibri"/>
              </a:rPr>
              <a:t>- </a:t>
            </a:r>
            <a:r>
              <a:rPr b="1" lang="en-GB">
                <a:solidFill>
                  <a:srgbClr val="0A0A23"/>
                </a:solidFill>
                <a:highlight>
                  <a:srgbClr val="FFFFFF"/>
                </a:highlight>
                <a:latin typeface="Calibri"/>
                <a:ea typeface="Calibri"/>
                <a:cs typeface="Calibri"/>
                <a:sym typeface="Calibri"/>
              </a:rPr>
              <a:t>GET</a:t>
            </a:r>
            <a:r>
              <a:rPr lang="en-GB">
                <a:solidFill>
                  <a:srgbClr val="0A0A23"/>
                </a:solidFill>
                <a:highlight>
                  <a:srgbClr val="FFFFFF"/>
                </a:highlight>
                <a:latin typeface="Calibri"/>
                <a:ea typeface="Calibri"/>
                <a:cs typeface="Calibri"/>
                <a:sym typeface="Calibri"/>
              </a:rPr>
              <a:t>: Get resource from the server.</a:t>
            </a:r>
            <a:br>
              <a:rPr lang="en-GB">
                <a:solidFill>
                  <a:srgbClr val="0A0A23"/>
                </a:solidFill>
                <a:highlight>
                  <a:srgbClr val="FFFFFF"/>
                </a:highlight>
                <a:latin typeface="Calibri"/>
                <a:ea typeface="Calibri"/>
                <a:cs typeface="Calibri"/>
                <a:sym typeface="Calibri"/>
              </a:rPr>
            </a:br>
            <a:r>
              <a:rPr lang="en-GB">
                <a:solidFill>
                  <a:srgbClr val="0A0A23"/>
                </a:solidFill>
                <a:highlight>
                  <a:srgbClr val="FFFFFF"/>
                </a:highlight>
                <a:latin typeface="Calibri"/>
                <a:ea typeface="Calibri"/>
                <a:cs typeface="Calibri"/>
                <a:sym typeface="Calibri"/>
              </a:rPr>
              <a:t>- </a:t>
            </a:r>
            <a:r>
              <a:rPr b="1" lang="en-GB">
                <a:solidFill>
                  <a:srgbClr val="0A0A23"/>
                </a:solidFill>
                <a:highlight>
                  <a:srgbClr val="FFFFFF"/>
                </a:highlight>
                <a:latin typeface="Calibri"/>
                <a:ea typeface="Calibri"/>
                <a:cs typeface="Calibri"/>
                <a:sym typeface="Calibri"/>
              </a:rPr>
              <a:t>POST</a:t>
            </a:r>
            <a:r>
              <a:rPr lang="en-GB">
                <a:solidFill>
                  <a:srgbClr val="0A0A23"/>
                </a:solidFill>
                <a:highlight>
                  <a:srgbClr val="FFFFFF"/>
                </a:highlight>
                <a:latin typeface="Calibri"/>
                <a:ea typeface="Calibri"/>
                <a:cs typeface="Calibri"/>
                <a:sym typeface="Calibri"/>
              </a:rPr>
              <a:t>: Create resource to the server.</a:t>
            </a:r>
            <a:br>
              <a:rPr lang="en-GB">
                <a:solidFill>
                  <a:srgbClr val="0A0A23"/>
                </a:solidFill>
                <a:highlight>
                  <a:srgbClr val="FFFFFF"/>
                </a:highlight>
                <a:latin typeface="Calibri"/>
                <a:ea typeface="Calibri"/>
                <a:cs typeface="Calibri"/>
                <a:sym typeface="Calibri"/>
              </a:rPr>
            </a:br>
            <a:r>
              <a:rPr lang="en-GB">
                <a:solidFill>
                  <a:srgbClr val="0A0A23"/>
                </a:solidFill>
                <a:highlight>
                  <a:srgbClr val="FFFFFF"/>
                </a:highlight>
                <a:latin typeface="Calibri"/>
                <a:ea typeface="Calibri"/>
                <a:cs typeface="Calibri"/>
                <a:sym typeface="Calibri"/>
              </a:rPr>
              <a:t>- </a:t>
            </a:r>
            <a:r>
              <a:rPr b="1" lang="en-GB">
                <a:solidFill>
                  <a:srgbClr val="0A0A23"/>
                </a:solidFill>
                <a:highlight>
                  <a:srgbClr val="FFFFFF"/>
                </a:highlight>
                <a:latin typeface="Calibri"/>
                <a:ea typeface="Calibri"/>
                <a:cs typeface="Calibri"/>
                <a:sym typeface="Calibri"/>
              </a:rPr>
              <a:t>PATCH </a:t>
            </a:r>
            <a:r>
              <a:rPr lang="en-GB">
                <a:solidFill>
                  <a:srgbClr val="0A0A23"/>
                </a:solidFill>
                <a:highlight>
                  <a:srgbClr val="FFFFFF"/>
                </a:highlight>
                <a:latin typeface="Calibri"/>
                <a:ea typeface="Calibri"/>
                <a:cs typeface="Calibri"/>
                <a:sym typeface="Calibri"/>
              </a:rPr>
              <a:t>or </a:t>
            </a:r>
            <a:r>
              <a:rPr b="1" lang="en-GB">
                <a:solidFill>
                  <a:srgbClr val="0A0A23"/>
                </a:solidFill>
                <a:highlight>
                  <a:srgbClr val="FFFFFF"/>
                </a:highlight>
                <a:latin typeface="Calibri"/>
                <a:ea typeface="Calibri"/>
                <a:cs typeface="Calibri"/>
                <a:sym typeface="Calibri"/>
              </a:rPr>
              <a:t>PUT</a:t>
            </a:r>
            <a:r>
              <a:rPr lang="en-GB">
                <a:solidFill>
                  <a:srgbClr val="0A0A23"/>
                </a:solidFill>
                <a:highlight>
                  <a:srgbClr val="FFFFFF"/>
                </a:highlight>
                <a:latin typeface="Calibri"/>
                <a:ea typeface="Calibri"/>
                <a:cs typeface="Calibri"/>
                <a:sym typeface="Calibri"/>
              </a:rPr>
              <a:t>: Update existing resource on the server.</a:t>
            </a:r>
            <a:br>
              <a:rPr lang="en-GB">
                <a:solidFill>
                  <a:srgbClr val="0A0A23"/>
                </a:solidFill>
                <a:highlight>
                  <a:srgbClr val="FFFFFF"/>
                </a:highlight>
                <a:latin typeface="Calibri"/>
                <a:ea typeface="Calibri"/>
                <a:cs typeface="Calibri"/>
                <a:sym typeface="Calibri"/>
              </a:rPr>
            </a:br>
            <a:r>
              <a:rPr lang="en-GB">
                <a:solidFill>
                  <a:srgbClr val="0A0A23"/>
                </a:solidFill>
                <a:highlight>
                  <a:srgbClr val="FFFFFF"/>
                </a:highlight>
                <a:latin typeface="Calibri"/>
                <a:ea typeface="Calibri"/>
                <a:cs typeface="Calibri"/>
                <a:sym typeface="Calibri"/>
              </a:rPr>
              <a:t>- </a:t>
            </a:r>
            <a:r>
              <a:rPr b="1" lang="en-GB">
                <a:solidFill>
                  <a:srgbClr val="0A0A23"/>
                </a:solidFill>
                <a:highlight>
                  <a:srgbClr val="FFFFFF"/>
                </a:highlight>
                <a:latin typeface="Calibri"/>
                <a:ea typeface="Calibri"/>
                <a:cs typeface="Calibri"/>
                <a:sym typeface="Calibri"/>
              </a:rPr>
              <a:t>DELETE</a:t>
            </a:r>
            <a:r>
              <a:rPr lang="en-GB">
                <a:solidFill>
                  <a:srgbClr val="0A0A23"/>
                </a:solidFill>
                <a:highlight>
                  <a:srgbClr val="FFFFFF"/>
                </a:highlight>
                <a:latin typeface="Calibri"/>
                <a:ea typeface="Calibri"/>
                <a:cs typeface="Calibri"/>
                <a:sym typeface="Calibri"/>
              </a:rPr>
              <a:t>: Delete existing resource from the server.</a:t>
            </a:r>
            <a:endParaRPr>
              <a:solidFill>
                <a:srgbClr val="0A0A23"/>
              </a:solidFill>
              <a:highlight>
                <a:srgbClr val="FFFFFF"/>
              </a:highlight>
              <a:latin typeface="Calibri"/>
              <a:ea typeface="Calibri"/>
              <a:cs typeface="Calibri"/>
              <a:sym typeface="Calibri"/>
            </a:endParaRPr>
          </a:p>
        </p:txBody>
      </p:sp>
      <p:sp>
        <p:nvSpPr>
          <p:cNvPr id="1009" name="Google Shape;1009;p82"/>
          <p:cNvSpPr txBox="1"/>
          <p:nvPr/>
        </p:nvSpPr>
        <p:spPr>
          <a:xfrm>
            <a:off x="4686775" y="538500"/>
            <a:ext cx="4457100" cy="3947400"/>
          </a:xfrm>
          <a:prstGeom prst="rect">
            <a:avLst/>
          </a:prstGeom>
          <a:noFill/>
          <a:ln>
            <a:noFill/>
          </a:ln>
        </p:spPr>
        <p:txBody>
          <a:bodyPr anchorCtr="0" anchor="t" bIns="91425" lIns="91425" spcFirstLastPara="1" rIns="91425" wrap="square" tIns="91425">
            <a:noAutofit/>
          </a:bodyPr>
          <a:lstStyle/>
          <a:p>
            <a:pPr indent="0" lvl="0" marL="0" marR="215900" rtl="0" algn="l">
              <a:spcBef>
                <a:spcPts val="800"/>
              </a:spcBef>
              <a:spcAft>
                <a:spcPts val="5000"/>
              </a:spcAft>
              <a:buNone/>
            </a:pPr>
            <a:r>
              <a:rPr b="1" lang="en-GB">
                <a:solidFill>
                  <a:srgbClr val="0A0A23"/>
                </a:solidFill>
                <a:highlight>
                  <a:srgbClr val="FFFF00"/>
                </a:highlight>
                <a:latin typeface="Calibri"/>
                <a:ea typeface="Calibri"/>
                <a:cs typeface="Calibri"/>
                <a:sym typeface="Calibri"/>
              </a:rPr>
              <a:t>3. Headers</a:t>
            </a:r>
            <a:r>
              <a:rPr lang="en-GB">
                <a:solidFill>
                  <a:srgbClr val="0A0A23"/>
                </a:solidFill>
                <a:highlight>
                  <a:srgbClr val="FFFF00"/>
                </a:highlight>
                <a:latin typeface="Calibri"/>
                <a:ea typeface="Calibri"/>
                <a:cs typeface="Calibri"/>
                <a:sym typeface="Calibri"/>
              </a:rPr>
              <a:t>: </a:t>
            </a:r>
            <a:r>
              <a:rPr lang="en-GB">
                <a:solidFill>
                  <a:srgbClr val="0A0A23"/>
                </a:solidFill>
                <a:highlight>
                  <a:srgbClr val="FFFFFF"/>
                </a:highlight>
                <a:latin typeface="Calibri"/>
                <a:ea typeface="Calibri"/>
                <a:cs typeface="Calibri"/>
                <a:sym typeface="Calibri"/>
              </a:rPr>
              <a:t>The additional details provided for communication between client and server (remember, REST is stateless). Some of the common headers are:</a:t>
            </a:r>
            <a:br>
              <a:rPr lang="en-GB">
                <a:solidFill>
                  <a:srgbClr val="0A0A23"/>
                </a:solidFill>
                <a:highlight>
                  <a:srgbClr val="FFFFFF"/>
                </a:highlight>
                <a:latin typeface="Calibri"/>
                <a:ea typeface="Calibri"/>
                <a:cs typeface="Calibri"/>
                <a:sym typeface="Calibri"/>
              </a:rPr>
            </a:br>
            <a:r>
              <a:rPr b="1" lang="en-GB">
                <a:solidFill>
                  <a:srgbClr val="0A0A23"/>
                </a:solidFill>
                <a:highlight>
                  <a:srgbClr val="FFFFFF"/>
                </a:highlight>
                <a:latin typeface="Calibri"/>
                <a:ea typeface="Calibri"/>
                <a:cs typeface="Calibri"/>
                <a:sym typeface="Calibri"/>
              </a:rPr>
              <a:t>Request:</a:t>
            </a:r>
            <a:br>
              <a:rPr b="1" lang="en-GB">
                <a:solidFill>
                  <a:srgbClr val="0A0A23"/>
                </a:solidFill>
                <a:highlight>
                  <a:srgbClr val="FFFFFF"/>
                </a:highlight>
                <a:latin typeface="Calibri"/>
                <a:ea typeface="Calibri"/>
                <a:cs typeface="Calibri"/>
                <a:sym typeface="Calibri"/>
              </a:rPr>
            </a:br>
            <a:r>
              <a:rPr lang="en-GB">
                <a:solidFill>
                  <a:srgbClr val="0A0A23"/>
                </a:solidFill>
                <a:highlight>
                  <a:srgbClr val="FFFFFF"/>
                </a:highlight>
                <a:latin typeface="Calibri"/>
                <a:ea typeface="Calibri"/>
                <a:cs typeface="Calibri"/>
                <a:sym typeface="Calibri"/>
              </a:rPr>
              <a:t>- </a:t>
            </a:r>
            <a:r>
              <a:rPr i="1" lang="en-GB">
                <a:solidFill>
                  <a:srgbClr val="0A0A23"/>
                </a:solidFill>
                <a:highlight>
                  <a:srgbClr val="FFFFFF"/>
                </a:highlight>
                <a:latin typeface="Calibri"/>
                <a:ea typeface="Calibri"/>
                <a:cs typeface="Calibri"/>
                <a:sym typeface="Calibri"/>
              </a:rPr>
              <a:t>host</a:t>
            </a:r>
            <a:r>
              <a:rPr lang="en-GB">
                <a:solidFill>
                  <a:srgbClr val="0A0A23"/>
                </a:solidFill>
                <a:highlight>
                  <a:srgbClr val="FFFFFF"/>
                </a:highlight>
                <a:latin typeface="Calibri"/>
                <a:ea typeface="Calibri"/>
                <a:cs typeface="Calibri"/>
                <a:sym typeface="Calibri"/>
              </a:rPr>
              <a:t>: the IP of client (or from where request originated)</a:t>
            </a:r>
            <a:br>
              <a:rPr lang="en-GB">
                <a:solidFill>
                  <a:srgbClr val="0A0A23"/>
                </a:solidFill>
                <a:highlight>
                  <a:srgbClr val="FFFFFF"/>
                </a:highlight>
                <a:latin typeface="Calibri"/>
                <a:ea typeface="Calibri"/>
                <a:cs typeface="Calibri"/>
                <a:sym typeface="Calibri"/>
              </a:rPr>
            </a:br>
            <a:r>
              <a:rPr lang="en-GB">
                <a:solidFill>
                  <a:srgbClr val="0A0A23"/>
                </a:solidFill>
                <a:highlight>
                  <a:srgbClr val="FFFFFF"/>
                </a:highlight>
                <a:latin typeface="Calibri"/>
                <a:ea typeface="Calibri"/>
                <a:cs typeface="Calibri"/>
                <a:sym typeface="Calibri"/>
              </a:rPr>
              <a:t>- </a:t>
            </a:r>
            <a:r>
              <a:rPr i="1" lang="en-GB">
                <a:solidFill>
                  <a:srgbClr val="0A0A23"/>
                </a:solidFill>
                <a:highlight>
                  <a:srgbClr val="FFFFFF"/>
                </a:highlight>
                <a:latin typeface="Calibri"/>
                <a:ea typeface="Calibri"/>
                <a:cs typeface="Calibri"/>
                <a:sym typeface="Calibri"/>
              </a:rPr>
              <a:t>accept-language</a:t>
            </a:r>
            <a:r>
              <a:rPr lang="en-GB">
                <a:solidFill>
                  <a:srgbClr val="0A0A23"/>
                </a:solidFill>
                <a:highlight>
                  <a:srgbClr val="FFFFFF"/>
                </a:highlight>
                <a:latin typeface="Calibri"/>
                <a:ea typeface="Calibri"/>
                <a:cs typeface="Calibri"/>
                <a:sym typeface="Calibri"/>
              </a:rPr>
              <a:t>: language understandable by the client</a:t>
            </a:r>
            <a:br>
              <a:rPr lang="en-GB">
                <a:solidFill>
                  <a:srgbClr val="0A0A23"/>
                </a:solidFill>
                <a:highlight>
                  <a:srgbClr val="FFFFFF"/>
                </a:highlight>
                <a:latin typeface="Calibri"/>
                <a:ea typeface="Calibri"/>
                <a:cs typeface="Calibri"/>
                <a:sym typeface="Calibri"/>
              </a:rPr>
            </a:br>
            <a:r>
              <a:rPr lang="en-GB">
                <a:solidFill>
                  <a:srgbClr val="0A0A23"/>
                </a:solidFill>
                <a:highlight>
                  <a:srgbClr val="FFFFFF"/>
                </a:highlight>
                <a:latin typeface="Calibri"/>
                <a:ea typeface="Calibri"/>
                <a:cs typeface="Calibri"/>
                <a:sym typeface="Calibri"/>
              </a:rPr>
              <a:t>- </a:t>
            </a:r>
            <a:r>
              <a:rPr i="1" lang="en-GB">
                <a:solidFill>
                  <a:srgbClr val="0A0A23"/>
                </a:solidFill>
                <a:highlight>
                  <a:srgbClr val="FFFFFF"/>
                </a:highlight>
                <a:latin typeface="Calibri"/>
                <a:ea typeface="Calibri"/>
                <a:cs typeface="Calibri"/>
                <a:sym typeface="Calibri"/>
              </a:rPr>
              <a:t>user-agent</a:t>
            </a:r>
            <a:r>
              <a:rPr lang="en-GB">
                <a:solidFill>
                  <a:srgbClr val="0A0A23"/>
                </a:solidFill>
                <a:highlight>
                  <a:srgbClr val="FFFFFF"/>
                </a:highlight>
                <a:latin typeface="Calibri"/>
                <a:ea typeface="Calibri"/>
                <a:cs typeface="Calibri"/>
                <a:sym typeface="Calibri"/>
              </a:rPr>
              <a:t>: data about client, operating system and vendor</a:t>
            </a:r>
            <a:br>
              <a:rPr lang="en-GB">
                <a:solidFill>
                  <a:srgbClr val="0A0A23"/>
                </a:solidFill>
                <a:highlight>
                  <a:srgbClr val="FFFFFF"/>
                </a:highlight>
                <a:latin typeface="Calibri"/>
                <a:ea typeface="Calibri"/>
                <a:cs typeface="Calibri"/>
                <a:sym typeface="Calibri"/>
              </a:rPr>
            </a:br>
            <a:r>
              <a:rPr b="1" lang="en-GB">
                <a:solidFill>
                  <a:srgbClr val="0A0A23"/>
                </a:solidFill>
                <a:highlight>
                  <a:srgbClr val="FFFFFF"/>
                </a:highlight>
                <a:latin typeface="Calibri"/>
                <a:ea typeface="Calibri"/>
                <a:cs typeface="Calibri"/>
                <a:sym typeface="Calibri"/>
              </a:rPr>
              <a:t>Response</a:t>
            </a:r>
            <a:r>
              <a:rPr lang="en-GB">
                <a:solidFill>
                  <a:srgbClr val="0A0A23"/>
                </a:solidFill>
                <a:highlight>
                  <a:srgbClr val="FFFFFF"/>
                </a:highlight>
                <a:latin typeface="Calibri"/>
                <a:ea typeface="Calibri"/>
                <a:cs typeface="Calibri"/>
                <a:sym typeface="Calibri"/>
              </a:rPr>
              <a:t>:</a:t>
            </a:r>
            <a:br>
              <a:rPr lang="en-GB">
                <a:solidFill>
                  <a:srgbClr val="0A0A23"/>
                </a:solidFill>
                <a:highlight>
                  <a:srgbClr val="FFFFFF"/>
                </a:highlight>
                <a:latin typeface="Calibri"/>
                <a:ea typeface="Calibri"/>
                <a:cs typeface="Calibri"/>
                <a:sym typeface="Calibri"/>
              </a:rPr>
            </a:br>
            <a:r>
              <a:rPr lang="en-GB">
                <a:solidFill>
                  <a:srgbClr val="0A0A23"/>
                </a:solidFill>
                <a:highlight>
                  <a:srgbClr val="FFFFFF"/>
                </a:highlight>
                <a:latin typeface="Calibri"/>
                <a:ea typeface="Calibri"/>
                <a:cs typeface="Calibri"/>
                <a:sym typeface="Calibri"/>
              </a:rPr>
              <a:t>- </a:t>
            </a:r>
            <a:r>
              <a:rPr i="1" lang="en-GB">
                <a:solidFill>
                  <a:srgbClr val="0A0A23"/>
                </a:solidFill>
                <a:highlight>
                  <a:srgbClr val="FFFFFF"/>
                </a:highlight>
                <a:latin typeface="Calibri"/>
                <a:ea typeface="Calibri"/>
                <a:cs typeface="Calibri"/>
                <a:sym typeface="Calibri"/>
              </a:rPr>
              <a:t>status</a:t>
            </a:r>
            <a:r>
              <a:rPr lang="en-GB">
                <a:solidFill>
                  <a:srgbClr val="0A0A23"/>
                </a:solidFill>
                <a:highlight>
                  <a:srgbClr val="FFFFFF"/>
                </a:highlight>
                <a:latin typeface="Calibri"/>
                <a:ea typeface="Calibri"/>
                <a:cs typeface="Calibri"/>
                <a:sym typeface="Calibri"/>
              </a:rPr>
              <a:t>: the status of request or HTTP code.</a:t>
            </a:r>
            <a:br>
              <a:rPr lang="en-GB">
                <a:solidFill>
                  <a:srgbClr val="0A0A23"/>
                </a:solidFill>
                <a:highlight>
                  <a:srgbClr val="FFFFFF"/>
                </a:highlight>
                <a:latin typeface="Calibri"/>
                <a:ea typeface="Calibri"/>
                <a:cs typeface="Calibri"/>
                <a:sym typeface="Calibri"/>
              </a:rPr>
            </a:br>
            <a:r>
              <a:rPr lang="en-GB">
                <a:solidFill>
                  <a:srgbClr val="0A0A23"/>
                </a:solidFill>
                <a:highlight>
                  <a:srgbClr val="FFFFFF"/>
                </a:highlight>
                <a:latin typeface="Calibri"/>
                <a:ea typeface="Calibri"/>
                <a:cs typeface="Calibri"/>
                <a:sym typeface="Calibri"/>
              </a:rPr>
              <a:t>- </a:t>
            </a:r>
            <a:r>
              <a:rPr i="1" lang="en-GB">
                <a:solidFill>
                  <a:srgbClr val="0A0A23"/>
                </a:solidFill>
                <a:highlight>
                  <a:srgbClr val="FFFFFF"/>
                </a:highlight>
                <a:latin typeface="Calibri"/>
                <a:ea typeface="Calibri"/>
                <a:cs typeface="Calibri"/>
                <a:sym typeface="Calibri"/>
              </a:rPr>
              <a:t>content-type</a:t>
            </a:r>
            <a:r>
              <a:rPr lang="en-GB">
                <a:solidFill>
                  <a:srgbClr val="0A0A23"/>
                </a:solidFill>
                <a:highlight>
                  <a:srgbClr val="FFFFFF"/>
                </a:highlight>
                <a:latin typeface="Calibri"/>
                <a:ea typeface="Calibri"/>
                <a:cs typeface="Calibri"/>
                <a:sym typeface="Calibri"/>
              </a:rPr>
              <a:t>: type of resource sent by server.</a:t>
            </a:r>
            <a:br>
              <a:rPr lang="en-GB">
                <a:solidFill>
                  <a:srgbClr val="0A0A23"/>
                </a:solidFill>
                <a:highlight>
                  <a:srgbClr val="FFFFFF"/>
                </a:highlight>
                <a:latin typeface="Calibri"/>
                <a:ea typeface="Calibri"/>
                <a:cs typeface="Calibri"/>
                <a:sym typeface="Calibri"/>
              </a:rPr>
            </a:br>
            <a:r>
              <a:rPr lang="en-GB">
                <a:solidFill>
                  <a:srgbClr val="0A0A23"/>
                </a:solidFill>
                <a:highlight>
                  <a:srgbClr val="FFFFFF"/>
                </a:highlight>
                <a:latin typeface="Calibri"/>
                <a:ea typeface="Calibri"/>
                <a:cs typeface="Calibri"/>
                <a:sym typeface="Calibri"/>
              </a:rPr>
              <a:t>- </a:t>
            </a:r>
            <a:r>
              <a:rPr i="1" lang="en-GB">
                <a:solidFill>
                  <a:srgbClr val="0A0A23"/>
                </a:solidFill>
                <a:highlight>
                  <a:srgbClr val="FFFFFF"/>
                </a:highlight>
                <a:latin typeface="Calibri"/>
                <a:ea typeface="Calibri"/>
                <a:cs typeface="Calibri"/>
                <a:sym typeface="Calibri"/>
              </a:rPr>
              <a:t>set-cookie</a:t>
            </a:r>
            <a:r>
              <a:rPr lang="en-GB">
                <a:solidFill>
                  <a:srgbClr val="0A0A23"/>
                </a:solidFill>
                <a:highlight>
                  <a:srgbClr val="FFFFFF"/>
                </a:highlight>
                <a:latin typeface="Calibri"/>
                <a:ea typeface="Calibri"/>
                <a:cs typeface="Calibri"/>
                <a:sym typeface="Calibri"/>
              </a:rPr>
              <a:t>: sets cookies by server</a:t>
            </a:r>
            <a:br>
              <a:rPr lang="en-GB">
                <a:solidFill>
                  <a:srgbClr val="0A0A23"/>
                </a:solidFill>
                <a:highlight>
                  <a:srgbClr val="FFFFFF"/>
                </a:highlight>
                <a:latin typeface="Calibri"/>
                <a:ea typeface="Calibri"/>
                <a:cs typeface="Calibri"/>
                <a:sym typeface="Calibri"/>
              </a:rPr>
            </a:br>
            <a:br>
              <a:rPr lang="en-GB">
                <a:solidFill>
                  <a:srgbClr val="0A0A23"/>
                </a:solidFill>
                <a:highlight>
                  <a:srgbClr val="FFFFFF"/>
                </a:highlight>
                <a:latin typeface="Calibri"/>
                <a:ea typeface="Calibri"/>
                <a:cs typeface="Calibri"/>
                <a:sym typeface="Calibri"/>
              </a:rPr>
            </a:br>
            <a:br>
              <a:rPr lang="en-GB">
                <a:solidFill>
                  <a:srgbClr val="0A0A23"/>
                </a:solidFill>
                <a:highlight>
                  <a:srgbClr val="FFFFFF"/>
                </a:highlight>
                <a:latin typeface="Calibri"/>
                <a:ea typeface="Calibri"/>
                <a:cs typeface="Calibri"/>
                <a:sym typeface="Calibri"/>
              </a:rPr>
            </a:br>
            <a:r>
              <a:rPr lang="en-GB">
                <a:solidFill>
                  <a:srgbClr val="0A0A23"/>
                </a:solidFill>
                <a:highlight>
                  <a:srgbClr val="FFFF00"/>
                </a:highlight>
                <a:latin typeface="Calibri"/>
                <a:ea typeface="Calibri"/>
                <a:cs typeface="Calibri"/>
                <a:sym typeface="Calibri"/>
              </a:rPr>
              <a:t>4. </a:t>
            </a:r>
            <a:r>
              <a:rPr b="1" lang="en-GB">
                <a:solidFill>
                  <a:srgbClr val="0A0A23"/>
                </a:solidFill>
                <a:highlight>
                  <a:srgbClr val="FFFF00"/>
                </a:highlight>
                <a:latin typeface="Calibri"/>
                <a:ea typeface="Calibri"/>
                <a:cs typeface="Calibri"/>
                <a:sym typeface="Calibri"/>
              </a:rPr>
              <a:t>Data</a:t>
            </a:r>
            <a:r>
              <a:rPr lang="en-GB">
                <a:solidFill>
                  <a:srgbClr val="0A0A23"/>
                </a:solidFill>
                <a:highlight>
                  <a:srgbClr val="FFFF00"/>
                </a:highlight>
                <a:latin typeface="Calibri"/>
                <a:ea typeface="Calibri"/>
                <a:cs typeface="Calibri"/>
                <a:sym typeface="Calibri"/>
              </a:rPr>
              <a:t>:</a:t>
            </a:r>
            <a:r>
              <a:rPr lang="en-GB">
                <a:solidFill>
                  <a:srgbClr val="0A0A23"/>
                </a:solidFill>
                <a:highlight>
                  <a:srgbClr val="FFFFFF"/>
                </a:highlight>
                <a:latin typeface="Calibri"/>
                <a:ea typeface="Calibri"/>
                <a:cs typeface="Calibri"/>
                <a:sym typeface="Calibri"/>
              </a:rPr>
              <a:t> (also called body or message) contains info you want to send to the server.</a:t>
            </a:r>
            <a:endParaRPr>
              <a:solidFill>
                <a:srgbClr val="0A0A23"/>
              </a:solidFill>
              <a:highlight>
                <a:srgbClr val="FFFFFF"/>
              </a:highlight>
              <a:latin typeface="Calibri"/>
              <a:ea typeface="Calibri"/>
              <a:cs typeface="Calibri"/>
              <a:sym typeface="Calibri"/>
            </a:endParaRPr>
          </a:p>
        </p:txBody>
      </p:sp>
      <p:pic>
        <p:nvPicPr>
          <p:cNvPr id="1010" name="Google Shape;1010;p82"/>
          <p:cNvPicPr preferRelativeResize="0"/>
          <p:nvPr/>
        </p:nvPicPr>
        <p:blipFill>
          <a:blip r:embed="rId5">
            <a:alphaModFix/>
          </a:blip>
          <a:stretch>
            <a:fillRect/>
          </a:stretch>
        </p:blipFill>
        <p:spPr>
          <a:xfrm>
            <a:off x="130496" y="4279621"/>
            <a:ext cx="3964638" cy="454500"/>
          </a:xfrm>
          <a:prstGeom prst="rect">
            <a:avLst/>
          </a:prstGeom>
          <a:noFill/>
          <a:ln>
            <a:noFill/>
          </a:ln>
        </p:spPr>
      </p:pic>
      <p:sp>
        <p:nvSpPr>
          <p:cNvPr id="1011" name="Google Shape;1011;p82"/>
          <p:cNvSpPr/>
          <p:nvPr/>
        </p:nvSpPr>
        <p:spPr>
          <a:xfrm>
            <a:off x="87000" y="4279625"/>
            <a:ext cx="1022100" cy="45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2"/>
          <p:cNvSpPr txBox="1"/>
          <p:nvPr/>
        </p:nvSpPr>
        <p:spPr>
          <a:xfrm>
            <a:off x="87000" y="84000"/>
            <a:ext cx="53937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500"/>
              </a:spcAft>
              <a:buNone/>
            </a:pPr>
            <a:r>
              <a:rPr b="1" lang="en-GB" sz="2150">
                <a:solidFill>
                  <a:srgbClr val="0A0A23"/>
                </a:solidFill>
                <a:latin typeface="Lato"/>
                <a:ea typeface="Lato"/>
                <a:cs typeface="Lato"/>
                <a:sym typeface="Lato"/>
              </a:rPr>
              <a:t>How a request is formed.</a:t>
            </a:r>
            <a:endParaRPr b="1" sz="2150">
              <a:solidFill>
                <a:srgbClr val="0A0A23"/>
              </a:solidFill>
              <a:latin typeface="Lato"/>
              <a:ea typeface="Lato"/>
              <a:cs typeface="Lato"/>
              <a:sym typeface="Lato"/>
            </a:endParaRPr>
          </a:p>
        </p:txBody>
      </p:sp>
      <p:sp>
        <p:nvSpPr>
          <p:cNvPr id="1013" name="Google Shape;1013;p8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014" name="Google Shape;1014;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15" name="Google Shape;1015;p8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16" name="Google Shape;1016;p82"/>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35" name="Shape 135"/>
        <p:cNvGrpSpPr/>
        <p:nvPr/>
      </p:nvGrpSpPr>
      <p:grpSpPr>
        <a:xfrm>
          <a:off x="0" y="0"/>
          <a:ext cx="0" cy="0"/>
          <a:chOff x="0" y="0"/>
          <a:chExt cx="0" cy="0"/>
        </a:xfrm>
      </p:grpSpPr>
      <p:pic>
        <p:nvPicPr>
          <p:cNvPr id="136" name="Google Shape;136;p20"/>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137" name="Google Shape;137;p20"/>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Object Methods</a:t>
            </a:r>
            <a:endParaRPr b="1" sz="1300">
              <a:solidFill>
                <a:schemeClr val="lt1"/>
              </a:solidFill>
              <a:latin typeface="Montserrat"/>
              <a:ea typeface="Montserrat"/>
              <a:cs typeface="Montserrat"/>
              <a:sym typeface="Montserrat"/>
            </a:endParaRPr>
          </a:p>
        </p:txBody>
      </p:sp>
      <p:pic>
        <p:nvPicPr>
          <p:cNvPr id="138" name="Google Shape;138;p20"/>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
        <p:nvSpPr>
          <p:cNvPr id="139" name="Google Shape;139;p2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40" name="Google Shape;140;p20"/>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141" name="Google Shape;141;p2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83"/>
          <p:cNvSpPr txBox="1"/>
          <p:nvPr/>
        </p:nvSpPr>
        <p:spPr>
          <a:xfrm>
            <a:off x="341850" y="663325"/>
            <a:ext cx="8460300" cy="43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38761D"/>
                </a:solidFill>
                <a:highlight>
                  <a:srgbClr val="FFFFFF"/>
                </a:highlight>
                <a:latin typeface="Calibri"/>
                <a:ea typeface="Calibri"/>
                <a:cs typeface="Calibri"/>
                <a:sym typeface="Calibri"/>
              </a:rPr>
              <a:t>Sometimes, APIs companies restrict their API access and also prevent based on authentication, URLs, restrictions, whitelisting etc. Many different ways.</a:t>
            </a:r>
            <a:endParaRPr sz="15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br>
              <a:rPr lang="en-GB" sz="1500">
                <a:solidFill>
                  <a:srgbClr val="38761D"/>
                </a:solidFill>
                <a:highlight>
                  <a:srgbClr val="FFFFFF"/>
                </a:highlight>
                <a:latin typeface="Calibri"/>
                <a:ea typeface="Calibri"/>
                <a:cs typeface="Calibri"/>
                <a:sym typeface="Calibri"/>
              </a:rPr>
            </a:br>
            <a:r>
              <a:rPr lang="en-GB" sz="1500">
                <a:solidFill>
                  <a:srgbClr val="38761D"/>
                </a:solidFill>
                <a:highlight>
                  <a:srgbClr val="FFFFFF"/>
                </a:highlight>
                <a:latin typeface="Calibri"/>
                <a:ea typeface="Calibri"/>
                <a:cs typeface="Calibri"/>
                <a:sym typeface="Calibri"/>
              </a:rPr>
              <a:t>The most common issue is CORS. </a:t>
            </a:r>
            <a:endParaRPr sz="15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500">
                <a:solidFill>
                  <a:srgbClr val="38761D"/>
                </a:solidFill>
                <a:highlight>
                  <a:srgbClr val="FFFFFF"/>
                </a:highlight>
                <a:latin typeface="Calibri"/>
                <a:ea typeface="Calibri"/>
                <a:cs typeface="Calibri"/>
                <a:sym typeface="Calibri"/>
              </a:rPr>
              <a:t>Cross origin Resource Sharing mechanism that restricts APIs to be used. </a:t>
            </a:r>
            <a:endParaRPr sz="15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500" u="sng">
                <a:solidFill>
                  <a:schemeClr val="hlink"/>
                </a:solidFill>
                <a:highlight>
                  <a:srgbClr val="FFFFFF"/>
                </a:highlight>
                <a:latin typeface="Calibri"/>
                <a:ea typeface="Calibri"/>
                <a:cs typeface="Calibri"/>
                <a:sym typeface="Calibri"/>
                <a:hlinkClick r:id="rId3"/>
              </a:rPr>
              <a:t>https://www.codecademy.com/articles/what-is-cors</a:t>
            </a:r>
            <a:endParaRPr sz="15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5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500">
                <a:solidFill>
                  <a:srgbClr val="38761D"/>
                </a:solidFill>
                <a:highlight>
                  <a:srgbClr val="FFFFFF"/>
                </a:highlight>
                <a:latin typeface="Calibri"/>
                <a:ea typeface="Calibri"/>
                <a:cs typeface="Calibri"/>
                <a:sym typeface="Calibri"/>
              </a:rPr>
              <a:t>We can bypass this issue to a limited extend by implementing cors-anywhere (this is an external call made by a developer) </a:t>
            </a:r>
            <a:endParaRPr sz="15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500" u="sng">
                <a:solidFill>
                  <a:schemeClr val="hlink"/>
                </a:solidFill>
                <a:highlight>
                  <a:srgbClr val="FFFFFF"/>
                </a:highlight>
                <a:latin typeface="Calibri"/>
                <a:ea typeface="Calibri"/>
                <a:cs typeface="Calibri"/>
                <a:sym typeface="Calibri"/>
                <a:hlinkClick r:id="rId4"/>
              </a:rPr>
              <a:t>https://github.com/Rob--W/cors-anywhere</a:t>
            </a:r>
            <a:endParaRPr sz="15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5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500">
                <a:solidFill>
                  <a:srgbClr val="38761D"/>
                </a:solidFill>
                <a:highlight>
                  <a:srgbClr val="FFFFFF"/>
                </a:highlight>
                <a:latin typeface="Calibri"/>
                <a:ea typeface="Calibri"/>
                <a:cs typeface="Calibri"/>
                <a:sym typeface="Calibri"/>
              </a:rPr>
              <a:t>How we implement it?</a:t>
            </a:r>
            <a:endParaRPr sz="15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500">
                <a:solidFill>
                  <a:srgbClr val="38761D"/>
                </a:solidFill>
                <a:highlight>
                  <a:srgbClr val="FFFFFF"/>
                </a:highlight>
                <a:latin typeface="Calibri"/>
                <a:ea typeface="Calibri"/>
                <a:cs typeface="Calibri"/>
                <a:sym typeface="Calibri"/>
              </a:rPr>
              <a:t>We simply add on the cors-anywhere URL to our own API endpoint</a:t>
            </a:r>
            <a:endParaRPr sz="15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900">
                <a:solidFill>
                  <a:srgbClr val="38761D"/>
                </a:solidFill>
                <a:highlight>
                  <a:srgbClr val="FFFFFF"/>
                </a:highlight>
                <a:latin typeface="Source Code Pro"/>
                <a:ea typeface="Source Code Pro"/>
                <a:cs typeface="Source Code Pro"/>
                <a:sym typeface="Source Code Pro"/>
              </a:rPr>
              <a:t>Origin endpoint: </a:t>
            </a:r>
            <a:r>
              <a:rPr lang="en-GB" sz="900" u="sng">
                <a:solidFill>
                  <a:schemeClr val="hlink"/>
                </a:solidFill>
                <a:highlight>
                  <a:srgbClr val="FFFFFF"/>
                </a:highlight>
                <a:latin typeface="Source Code Pro"/>
                <a:ea typeface="Source Code Pro"/>
                <a:cs typeface="Source Code Pro"/>
                <a:sym typeface="Source Code Pro"/>
                <a:hlinkClick r:id="rId5"/>
              </a:rPr>
              <a:t>http://datamall2.mytransport.sg/ltaodataservice/BusArrivalv2?BusStopCode=83139</a:t>
            </a:r>
            <a:endParaRPr sz="900">
              <a:solidFill>
                <a:srgbClr val="505050"/>
              </a:solidFill>
              <a:highlight>
                <a:srgbClr val="FFFFFF"/>
              </a:highlight>
              <a:latin typeface="Source Code Pro"/>
              <a:ea typeface="Source Code Pro"/>
              <a:cs typeface="Source Code Pro"/>
              <a:sym typeface="Source Code Pro"/>
            </a:endParaRPr>
          </a:p>
          <a:p>
            <a:pPr indent="0" lvl="0" marL="0" rtl="0" algn="l">
              <a:lnSpc>
                <a:spcPct val="150000"/>
              </a:lnSpc>
              <a:spcBef>
                <a:spcPts val="0"/>
              </a:spcBef>
              <a:spcAft>
                <a:spcPts val="0"/>
              </a:spcAft>
              <a:buClr>
                <a:schemeClr val="dk1"/>
              </a:buClr>
              <a:buSzPts val="1100"/>
              <a:buFont typeface="Arial"/>
              <a:buNone/>
            </a:pPr>
            <a:r>
              <a:rPr b="1" lang="en-GB" sz="900">
                <a:solidFill>
                  <a:srgbClr val="A31515"/>
                </a:solidFill>
                <a:highlight>
                  <a:srgbClr val="FFFFFE"/>
                </a:highlight>
                <a:latin typeface="Source Code Pro"/>
                <a:ea typeface="Source Code Pro"/>
                <a:cs typeface="Source Code Pro"/>
                <a:sym typeface="Source Code Pro"/>
              </a:rPr>
              <a:t>New Endpoint: https://cors-anywhere.herokuapp.com/</a:t>
            </a:r>
            <a:r>
              <a:rPr lang="en-GB" sz="900">
                <a:solidFill>
                  <a:srgbClr val="A31515"/>
                </a:solidFill>
                <a:highlight>
                  <a:srgbClr val="FFFFFE"/>
                </a:highlight>
                <a:latin typeface="Source Code Pro"/>
                <a:ea typeface="Source Code Pro"/>
                <a:cs typeface="Source Code Pro"/>
                <a:sym typeface="Source Code Pro"/>
              </a:rPr>
              <a:t>http://datamall2.mytransport.sg/ltaodataservice/BusArrivalv2?BusStopCode=83139&amp;="</a:t>
            </a:r>
            <a:r>
              <a:rPr lang="en-GB" sz="900">
                <a:solidFill>
                  <a:schemeClr val="dk1"/>
                </a:solidFill>
                <a:highlight>
                  <a:srgbClr val="FFFFFE"/>
                </a:highlight>
                <a:latin typeface="Source Code Pro"/>
                <a:ea typeface="Source Code Pro"/>
                <a:cs typeface="Source Code Pro"/>
                <a:sym typeface="Source Code Pro"/>
              </a:rPr>
              <a:t>,</a:t>
            </a:r>
            <a:endParaRPr sz="900">
              <a:solidFill>
                <a:schemeClr val="dk1"/>
              </a:solidFill>
              <a:highlight>
                <a:srgbClr val="FFFFFE"/>
              </a:highlight>
              <a:latin typeface="Source Code Pro"/>
              <a:ea typeface="Source Code Pro"/>
              <a:cs typeface="Source Code Pro"/>
              <a:sym typeface="Source Code Pro"/>
            </a:endParaRPr>
          </a:p>
          <a:p>
            <a:pPr indent="0" lvl="0" marL="0" rtl="0" algn="l">
              <a:spcBef>
                <a:spcPts val="0"/>
              </a:spcBef>
              <a:spcAft>
                <a:spcPts val="0"/>
              </a:spcAft>
              <a:buNone/>
            </a:pPr>
            <a:r>
              <a:t/>
            </a:r>
            <a:endParaRPr sz="900">
              <a:solidFill>
                <a:srgbClr val="505050"/>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100" u="sng">
                <a:solidFill>
                  <a:schemeClr val="hlink"/>
                </a:solidFill>
                <a:highlight>
                  <a:srgbClr val="FFFFFF"/>
                </a:highlight>
                <a:latin typeface="Calibri"/>
                <a:ea typeface="Calibri"/>
                <a:cs typeface="Calibri"/>
                <a:sym typeface="Calibri"/>
                <a:hlinkClick r:id="rId6"/>
              </a:rPr>
              <a:t>https://replit.com/@immalcolm/cors-issue-fix-ltabusapi-test</a:t>
            </a:r>
            <a:endParaRPr sz="1100">
              <a:solidFill>
                <a:srgbClr val="505050"/>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100">
              <a:solidFill>
                <a:srgbClr val="505050"/>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100">
                <a:solidFill>
                  <a:srgbClr val="505050"/>
                </a:solidFill>
                <a:highlight>
                  <a:srgbClr val="FFFFFF"/>
                </a:highlight>
                <a:latin typeface="Calibri"/>
                <a:ea typeface="Calibri"/>
                <a:cs typeface="Calibri"/>
                <a:sym typeface="Calibri"/>
              </a:rPr>
              <a:t>Do use your own account keys </a:t>
            </a:r>
            <a:endParaRPr sz="1100">
              <a:solidFill>
                <a:srgbClr val="505050"/>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100">
                <a:solidFill>
                  <a:srgbClr val="505050"/>
                </a:solidFill>
                <a:highlight>
                  <a:srgbClr val="FFFFFF"/>
                </a:highlight>
                <a:latin typeface="Calibri"/>
                <a:ea typeface="Calibri"/>
                <a:cs typeface="Calibri"/>
                <a:sym typeface="Calibri"/>
              </a:rPr>
              <a:t>Signup for LTA API access: </a:t>
            </a:r>
            <a:r>
              <a:rPr lang="en-GB" sz="1100" u="sng">
                <a:solidFill>
                  <a:schemeClr val="hlink"/>
                </a:solidFill>
                <a:highlight>
                  <a:srgbClr val="FFFFFF"/>
                </a:highlight>
                <a:latin typeface="Calibri"/>
                <a:ea typeface="Calibri"/>
                <a:cs typeface="Calibri"/>
                <a:sym typeface="Calibri"/>
                <a:hlinkClick r:id="rId7"/>
              </a:rPr>
              <a:t>https://www.mytransport.sg/content/mytransport/home/dataMall.html</a:t>
            </a:r>
            <a:endParaRPr sz="1100">
              <a:solidFill>
                <a:srgbClr val="505050"/>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500">
              <a:solidFill>
                <a:srgbClr val="38761D"/>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500">
              <a:solidFill>
                <a:srgbClr val="38761D"/>
              </a:solidFill>
              <a:highlight>
                <a:srgbClr val="FFFFFF"/>
              </a:highlight>
              <a:latin typeface="Calibri"/>
              <a:ea typeface="Calibri"/>
              <a:cs typeface="Calibri"/>
              <a:sym typeface="Calibri"/>
            </a:endParaRPr>
          </a:p>
        </p:txBody>
      </p:sp>
      <p:sp>
        <p:nvSpPr>
          <p:cNvPr id="1022" name="Google Shape;1022;p83"/>
          <p:cNvSpPr txBox="1"/>
          <p:nvPr/>
        </p:nvSpPr>
        <p:spPr>
          <a:xfrm>
            <a:off x="217500" y="271825"/>
            <a:ext cx="74547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990000"/>
                </a:solidFill>
                <a:highlight>
                  <a:srgbClr val="FFFFFF"/>
                </a:highlight>
                <a:latin typeface="Calibri"/>
                <a:ea typeface="Calibri"/>
                <a:cs typeface="Calibri"/>
                <a:sym typeface="Calibri"/>
              </a:rPr>
              <a:t>QNS: Why my API works in POSTMAN but cannot work in my code?</a:t>
            </a:r>
            <a:endParaRPr b="1" sz="1600">
              <a:solidFill>
                <a:srgbClr val="990000"/>
              </a:solidFill>
              <a:latin typeface="Calibri"/>
              <a:ea typeface="Calibri"/>
              <a:cs typeface="Calibri"/>
              <a:sym typeface="Calibri"/>
            </a:endParaRPr>
          </a:p>
        </p:txBody>
      </p:sp>
      <p:sp>
        <p:nvSpPr>
          <p:cNvPr id="1023" name="Google Shape;1023;p8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024" name="Google Shape;1024;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25" name="Google Shape;1025;p8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26" name="Google Shape;1026;p83"/>
          <p:cNvPicPr preferRelativeResize="0"/>
          <p:nvPr/>
        </p:nvPicPr>
        <p:blipFill rotWithShape="1">
          <a:blip r:embed="rId8">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p84"/>
          <p:cNvPicPr preferRelativeResize="0"/>
          <p:nvPr/>
        </p:nvPicPr>
        <p:blipFill>
          <a:blip r:embed="rId3">
            <a:alphaModFix/>
          </a:blip>
          <a:stretch>
            <a:fillRect/>
          </a:stretch>
        </p:blipFill>
        <p:spPr>
          <a:xfrm>
            <a:off x="-83951" y="47625"/>
            <a:ext cx="5353075" cy="4591051"/>
          </a:xfrm>
          <a:prstGeom prst="rect">
            <a:avLst/>
          </a:prstGeom>
          <a:noFill/>
          <a:ln>
            <a:noFill/>
          </a:ln>
        </p:spPr>
      </p:pic>
      <p:sp>
        <p:nvSpPr>
          <p:cNvPr id="1032" name="Google Shape;1032;p84"/>
          <p:cNvSpPr txBox="1"/>
          <p:nvPr/>
        </p:nvSpPr>
        <p:spPr>
          <a:xfrm>
            <a:off x="5486400" y="418725"/>
            <a:ext cx="3486300" cy="241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solidFill>
                  <a:srgbClr val="434343"/>
                </a:solidFill>
                <a:latin typeface="Calibri"/>
                <a:ea typeface="Calibri"/>
                <a:cs typeface="Calibri"/>
                <a:sym typeface="Calibri"/>
              </a:rPr>
              <a:t>“Pokedex”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b="1" lang="en-GB" sz="1200">
                <a:solidFill>
                  <a:srgbClr val="434343"/>
                </a:solidFill>
                <a:latin typeface="Calibri"/>
                <a:ea typeface="Calibri"/>
                <a:cs typeface="Calibri"/>
                <a:sym typeface="Calibri"/>
              </a:rPr>
              <a:t>Bootstrap</a:t>
            </a:r>
            <a:endParaRPr b="1"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b="1" lang="en-GB" sz="1200">
                <a:solidFill>
                  <a:srgbClr val="434343"/>
                </a:solidFill>
                <a:latin typeface="Calibri"/>
                <a:ea typeface="Calibri"/>
                <a:cs typeface="Calibri"/>
                <a:sym typeface="Calibri"/>
              </a:rPr>
              <a:t>jQuery</a:t>
            </a:r>
            <a:endParaRPr b="1"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b="1" lang="en-GB" sz="1200">
                <a:solidFill>
                  <a:srgbClr val="434343"/>
                </a:solidFill>
                <a:latin typeface="Calibri"/>
                <a:ea typeface="Calibri"/>
                <a:cs typeface="Calibri"/>
                <a:sym typeface="Calibri"/>
              </a:rPr>
              <a:t>API Used:</a:t>
            </a:r>
            <a:r>
              <a:rPr lang="en-GB" sz="1200">
                <a:solidFill>
                  <a:srgbClr val="434343"/>
                </a:solidFill>
                <a:latin typeface="Calibri"/>
                <a:ea typeface="Calibri"/>
                <a:cs typeface="Calibri"/>
                <a:sym typeface="Calibri"/>
              </a:rPr>
              <a:t> Pokemon API, localStorage, Google Charts</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lang="en-GB" sz="900" u="sng">
                <a:solidFill>
                  <a:schemeClr val="hlink"/>
                </a:solidFill>
                <a:highlight>
                  <a:srgbClr val="FFFFFF"/>
                </a:highlight>
                <a:hlinkClick r:id="rId4"/>
              </a:rPr>
              <a:t>https://pokeapi.co/</a:t>
            </a:r>
            <a:endParaRPr sz="900">
              <a:solidFill>
                <a:srgbClr val="505050"/>
              </a:solidFill>
              <a:highlight>
                <a:srgbClr val="FFFFFF"/>
              </a:highlight>
            </a:endParaRPr>
          </a:p>
          <a:p>
            <a:pPr indent="0" lvl="0" marL="0" rtl="0" algn="l">
              <a:lnSpc>
                <a:spcPct val="100000"/>
              </a:lnSpc>
              <a:spcBef>
                <a:spcPts val="0"/>
              </a:spcBef>
              <a:spcAft>
                <a:spcPts val="0"/>
              </a:spcAft>
              <a:buNone/>
            </a:pPr>
            <a:r>
              <a:t/>
            </a:r>
            <a:endParaRPr sz="900">
              <a:solidFill>
                <a:srgbClr val="505050"/>
              </a:solidFill>
              <a:highlight>
                <a:srgbClr val="FFFFFF"/>
              </a:highlight>
            </a:endParaRPr>
          </a:p>
          <a:p>
            <a:pPr indent="0" lvl="0" marL="0" rtl="0" algn="l">
              <a:lnSpc>
                <a:spcPct val="100000"/>
              </a:lnSpc>
              <a:spcBef>
                <a:spcPts val="0"/>
              </a:spcBef>
              <a:spcAft>
                <a:spcPts val="0"/>
              </a:spcAft>
              <a:buNone/>
            </a:pPr>
            <a:r>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lang="en-GB" sz="1200">
                <a:solidFill>
                  <a:srgbClr val="434343"/>
                </a:solidFill>
                <a:latin typeface="Calibri"/>
                <a:ea typeface="Calibri"/>
                <a:cs typeface="Calibri"/>
                <a:sym typeface="Calibri"/>
              </a:rPr>
              <a:t>Problem Statement?</a:t>
            </a:r>
            <a:endParaRPr sz="1200">
              <a:solidFill>
                <a:srgbClr val="434343"/>
              </a:solidFill>
              <a:latin typeface="Calibri"/>
              <a:ea typeface="Calibri"/>
              <a:cs typeface="Calibri"/>
              <a:sym typeface="Calibri"/>
            </a:endParaRPr>
          </a:p>
          <a:p>
            <a:pPr indent="-304800" lvl="0" marL="457200" rtl="0" algn="l">
              <a:lnSpc>
                <a:spcPct val="100000"/>
              </a:lnSpc>
              <a:spcBef>
                <a:spcPts val="0"/>
              </a:spcBef>
              <a:spcAft>
                <a:spcPts val="0"/>
              </a:spcAft>
              <a:buClr>
                <a:srgbClr val="434343"/>
              </a:buClr>
              <a:buSzPts val="1200"/>
              <a:buFont typeface="Calibri"/>
              <a:buChar char="●"/>
            </a:pPr>
            <a:r>
              <a:rPr lang="en-GB" sz="1200">
                <a:solidFill>
                  <a:srgbClr val="434343"/>
                </a:solidFill>
                <a:latin typeface="Calibri"/>
                <a:ea typeface="Calibri"/>
                <a:cs typeface="Calibri"/>
                <a:sym typeface="Calibri"/>
              </a:rPr>
              <a:t>Many generations of Pokemon, All in one handler for it</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434343"/>
              </a:solidFill>
              <a:latin typeface="Calibri"/>
              <a:ea typeface="Calibri"/>
              <a:cs typeface="Calibri"/>
              <a:sym typeface="Calibri"/>
            </a:endParaRPr>
          </a:p>
        </p:txBody>
      </p:sp>
      <p:pic>
        <p:nvPicPr>
          <p:cNvPr id="1033" name="Google Shape;1033;p84"/>
          <p:cNvPicPr preferRelativeResize="0"/>
          <p:nvPr/>
        </p:nvPicPr>
        <p:blipFill>
          <a:blip r:embed="rId5">
            <a:alphaModFix/>
          </a:blip>
          <a:stretch>
            <a:fillRect/>
          </a:stretch>
        </p:blipFill>
        <p:spPr>
          <a:xfrm>
            <a:off x="5411844" y="2384793"/>
            <a:ext cx="3486300" cy="1453782"/>
          </a:xfrm>
          <a:prstGeom prst="rect">
            <a:avLst/>
          </a:prstGeom>
          <a:noFill/>
          <a:ln>
            <a:noFill/>
          </a:ln>
        </p:spPr>
      </p:pic>
      <p:sp>
        <p:nvSpPr>
          <p:cNvPr id="1034" name="Google Shape;1034;p8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035" name="Google Shape;1035;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36" name="Google Shape;1036;p8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37" name="Google Shape;1037;p84"/>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85"/>
          <p:cNvPicPr preferRelativeResize="0"/>
          <p:nvPr/>
        </p:nvPicPr>
        <p:blipFill>
          <a:blip r:embed="rId3">
            <a:alphaModFix/>
          </a:blip>
          <a:stretch>
            <a:fillRect/>
          </a:stretch>
        </p:blipFill>
        <p:spPr>
          <a:xfrm>
            <a:off x="0" y="762000"/>
            <a:ext cx="5628801" cy="3714751"/>
          </a:xfrm>
          <a:prstGeom prst="rect">
            <a:avLst/>
          </a:prstGeom>
          <a:noFill/>
          <a:ln>
            <a:noFill/>
          </a:ln>
        </p:spPr>
      </p:pic>
      <p:sp>
        <p:nvSpPr>
          <p:cNvPr id="1043" name="Google Shape;1043;p85"/>
          <p:cNvSpPr txBox="1"/>
          <p:nvPr/>
        </p:nvSpPr>
        <p:spPr>
          <a:xfrm>
            <a:off x="5734050" y="965975"/>
            <a:ext cx="3486300" cy="23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solidFill>
                  <a:srgbClr val="434343"/>
                </a:solidFill>
                <a:latin typeface="Calibri"/>
                <a:ea typeface="Calibri"/>
                <a:cs typeface="Calibri"/>
                <a:sym typeface="Calibri"/>
              </a:rPr>
              <a:t>Parking App Desktop/Mobile</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b="1" lang="en-GB" sz="1200">
                <a:solidFill>
                  <a:srgbClr val="434343"/>
                </a:solidFill>
                <a:latin typeface="Calibri"/>
                <a:ea typeface="Calibri"/>
                <a:cs typeface="Calibri"/>
                <a:sym typeface="Calibri"/>
              </a:rPr>
              <a:t>Bootstrap</a:t>
            </a:r>
            <a:endParaRPr b="1"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b="1" lang="en-GB" sz="1200">
                <a:solidFill>
                  <a:srgbClr val="434343"/>
                </a:solidFill>
                <a:latin typeface="Calibri"/>
                <a:ea typeface="Calibri"/>
                <a:cs typeface="Calibri"/>
                <a:sym typeface="Calibri"/>
              </a:rPr>
              <a:t>jQuery</a:t>
            </a:r>
            <a:endParaRPr b="1"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b="1" lang="en-GB" sz="1200">
                <a:solidFill>
                  <a:srgbClr val="434343"/>
                </a:solidFill>
                <a:latin typeface="Calibri"/>
                <a:ea typeface="Calibri"/>
                <a:cs typeface="Calibri"/>
                <a:sym typeface="Calibri"/>
              </a:rPr>
              <a:t>Leaflet JS</a:t>
            </a:r>
            <a:endParaRPr b="1"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b="1" lang="en-GB" sz="1200">
                <a:solidFill>
                  <a:srgbClr val="434343"/>
                </a:solidFill>
                <a:latin typeface="Calibri"/>
                <a:ea typeface="Calibri"/>
                <a:cs typeface="Calibri"/>
                <a:sym typeface="Calibri"/>
              </a:rPr>
              <a:t>API Used:</a:t>
            </a:r>
            <a:r>
              <a:rPr lang="en-GB" sz="1200">
                <a:solidFill>
                  <a:srgbClr val="434343"/>
                </a:solidFill>
                <a:latin typeface="Calibri"/>
                <a:ea typeface="Calibri"/>
                <a:cs typeface="Calibri"/>
                <a:sym typeface="Calibri"/>
              </a:rPr>
              <a:t> OneMapSG, Data.gov.sg (Carpark Availablity)</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lang="en-GB" sz="1200" u="sng">
                <a:solidFill>
                  <a:schemeClr val="hlink"/>
                </a:solidFill>
                <a:latin typeface="Calibri"/>
                <a:ea typeface="Calibri"/>
                <a:cs typeface="Calibri"/>
                <a:sym typeface="Calibri"/>
                <a:hlinkClick r:id="rId4"/>
              </a:rPr>
              <a:t>https://docs.onemap.sg/</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lang="en-GB" sz="1200" u="sng">
                <a:solidFill>
                  <a:schemeClr val="hlink"/>
                </a:solidFill>
                <a:latin typeface="Calibri"/>
                <a:ea typeface="Calibri"/>
                <a:cs typeface="Calibri"/>
                <a:sym typeface="Calibri"/>
                <a:hlinkClick r:id="rId5"/>
              </a:rPr>
              <a:t>https://data.gov.sg/dataset/carpark-availability</a:t>
            </a:r>
            <a:endParaRPr sz="1200">
              <a:solidFill>
                <a:srgbClr val="434343"/>
              </a:solidFill>
              <a:latin typeface="Calibri"/>
              <a:ea typeface="Calibri"/>
              <a:cs typeface="Calibri"/>
              <a:sym typeface="Calibri"/>
            </a:endParaRPr>
          </a:p>
          <a:p>
            <a:pPr indent="0" lvl="0" marL="0" rtl="0" algn="l">
              <a:spcBef>
                <a:spcPts val="0"/>
              </a:spcBef>
              <a:spcAft>
                <a:spcPts val="0"/>
              </a:spcAft>
              <a:buNone/>
            </a:pPr>
            <a:r>
              <a:rPr lang="en-GB" sz="1000" u="sng">
                <a:solidFill>
                  <a:schemeClr val="accent5"/>
                </a:solidFill>
                <a:hlinkClick r:id="rId6">
                  <a:extLst>
                    <a:ext uri="{A12FA001-AC4F-418D-AE19-62706E023703}">
                      <ahyp:hlinkClr val="tx"/>
                    </a:ext>
                  </a:extLst>
                </a:hlinkClick>
              </a:rPr>
              <a:t>https://www.mapbox.com/</a:t>
            </a:r>
            <a:endParaRPr sz="1200">
              <a:solidFill>
                <a:srgbClr val="434343"/>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rgbClr val="434343"/>
              </a:solidFill>
              <a:latin typeface="Calibri"/>
              <a:ea typeface="Calibri"/>
              <a:cs typeface="Calibri"/>
              <a:sym typeface="Calibri"/>
            </a:endParaRPr>
          </a:p>
        </p:txBody>
      </p:sp>
      <p:sp>
        <p:nvSpPr>
          <p:cNvPr id="1044" name="Google Shape;1044;p8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045" name="Google Shape;1045;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46" name="Google Shape;1046;p8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47" name="Google Shape;1047;p85"/>
          <p:cNvPicPr preferRelativeResize="0"/>
          <p:nvPr/>
        </p:nvPicPr>
        <p:blipFill rotWithShape="1">
          <a:blip r:embed="rId7">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86"/>
          <p:cNvSpPr txBox="1"/>
          <p:nvPr/>
        </p:nvSpPr>
        <p:spPr>
          <a:xfrm>
            <a:off x="47625" y="430450"/>
            <a:ext cx="5048100" cy="3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latin typeface="Calibri"/>
                <a:ea typeface="Calibri"/>
                <a:cs typeface="Calibri"/>
                <a:sym typeface="Calibri"/>
              </a:rPr>
              <a:t>Some Sample APIS</a:t>
            </a:r>
            <a:endParaRPr b="1"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3"/>
              </a:rPr>
              <a:t>https://any-api.com </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4"/>
              </a:rPr>
              <a:t>https://dev.twitter.com/</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5"/>
              </a:rPr>
              <a:t>http://www.dex.sg/collections/</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6"/>
              </a:rPr>
              <a:t>https://developers.data.gov.sg</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7"/>
              </a:rPr>
              <a:t>https://www.nea.gov.sg/api/</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8"/>
              </a:rPr>
              <a:t>https://github.com/public-apis/public-apis</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9"/>
              </a:rPr>
              <a:t>https://rapidapi.com/collection/list-of-free-apis</a:t>
            </a:r>
            <a:endParaRPr sz="1000">
              <a:latin typeface="Calibri"/>
              <a:ea typeface="Calibri"/>
              <a:cs typeface="Calibri"/>
              <a:sym typeface="Calibri"/>
            </a:endParaRPr>
          </a:p>
          <a:p>
            <a:pPr indent="0" lvl="0" marL="0" rtl="0" algn="l">
              <a:spcBef>
                <a:spcPts val="0"/>
              </a:spcBef>
              <a:spcAft>
                <a:spcPts val="0"/>
              </a:spcAft>
              <a:buNone/>
            </a:pPr>
            <a:r>
              <a:rPr b="1" lang="en-GB" sz="1000" u="sng">
                <a:solidFill>
                  <a:schemeClr val="hlink"/>
                </a:solidFill>
                <a:latin typeface="Calibri"/>
                <a:ea typeface="Calibri"/>
                <a:cs typeface="Calibri"/>
                <a:sym typeface="Calibri"/>
                <a:hlinkClick r:id="rId10"/>
              </a:rPr>
              <a:t>https://rapidapi.com/</a:t>
            </a:r>
            <a:endParaRPr b="1"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11"/>
              </a:rPr>
              <a:t>https://apilist.fun/</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12"/>
              </a:rPr>
              <a:t>https://public-apis.xyz/</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13"/>
              </a:rPr>
              <a:t>https://www.mapbox.com/</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14"/>
              </a:rPr>
              <a:t>https://www.mas.gov.sg/development/fintech/financial-industry-api-register</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15"/>
              </a:rPr>
              <a:t>https://docs.onemap.sg/#onemap-rest-apis</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16"/>
              </a:rPr>
              <a:t>https://github.com/TonnyL/Awesome_APIs</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17"/>
              </a:rPr>
              <a:t>https://dev.to/camerenisonfire/10-intriguing-public-rest-apis-for-your-next-project-2gbd</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18"/>
              </a:rPr>
              <a:t>https://public-apis.io/</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19"/>
              </a:rPr>
              <a:t>http://www.omdbapi.com/</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20"/>
              </a:rPr>
              <a:t>https://the-one-api.dev/</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21"/>
              </a:rPr>
              <a:t>https://www.reddit.com/dev/api/</a:t>
            </a:r>
            <a:endParaRPr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22"/>
              </a:rPr>
              <a:t>https://spoonacular.com/food-api</a:t>
            </a:r>
            <a:endParaRPr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GB" sz="1000" u="sng">
                <a:solidFill>
                  <a:schemeClr val="hlink"/>
                </a:solidFill>
                <a:latin typeface="Calibri"/>
                <a:ea typeface="Calibri"/>
                <a:cs typeface="Calibri"/>
                <a:sym typeface="Calibri"/>
                <a:hlinkClick r:id="rId23"/>
              </a:rPr>
              <a:t>https://nominatim.org/release-docs/develop/api/Search/</a:t>
            </a:r>
            <a:endParaRPr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GB" sz="1000" u="sng">
                <a:solidFill>
                  <a:schemeClr val="hlink"/>
                </a:solidFill>
                <a:latin typeface="Calibri"/>
                <a:ea typeface="Calibri"/>
                <a:cs typeface="Calibri"/>
                <a:sym typeface="Calibri"/>
                <a:hlinkClick r:id="rId24"/>
              </a:rPr>
              <a:t>https://wger.de/</a:t>
            </a:r>
            <a:endParaRPr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000">
              <a:solidFill>
                <a:schemeClr val="dk1"/>
              </a:solidFill>
              <a:latin typeface="Calibri"/>
              <a:ea typeface="Calibri"/>
              <a:cs typeface="Calibri"/>
              <a:sym typeface="Calibri"/>
            </a:endParaRPr>
          </a:p>
        </p:txBody>
      </p:sp>
      <p:sp>
        <p:nvSpPr>
          <p:cNvPr id="1053" name="Google Shape;1053;p86"/>
          <p:cNvSpPr txBox="1"/>
          <p:nvPr/>
        </p:nvSpPr>
        <p:spPr>
          <a:xfrm>
            <a:off x="5677800" y="611500"/>
            <a:ext cx="30000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To create a NoSQL database with RESTful APIs?</a:t>
            </a:r>
            <a:endParaRPr/>
          </a:p>
          <a:p>
            <a:pPr indent="0" lvl="0" marL="0" rtl="0" algn="l">
              <a:spcBef>
                <a:spcPts val="0"/>
              </a:spcBef>
              <a:spcAft>
                <a:spcPts val="0"/>
              </a:spcAft>
              <a:buNone/>
            </a:pPr>
            <a:r>
              <a:rPr lang="en-GB" u="sng">
                <a:solidFill>
                  <a:schemeClr val="hlink"/>
                </a:solidFill>
                <a:hlinkClick r:id="rId25"/>
              </a:rPr>
              <a:t>https://restdb.io/</a:t>
            </a:r>
            <a:endParaRPr/>
          </a:p>
        </p:txBody>
      </p:sp>
      <p:sp>
        <p:nvSpPr>
          <p:cNvPr id="1054" name="Google Shape;1054;p86"/>
          <p:cNvSpPr txBox="1"/>
          <p:nvPr/>
        </p:nvSpPr>
        <p:spPr>
          <a:xfrm>
            <a:off x="5677800" y="1763650"/>
            <a:ext cx="3380400" cy="20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t>ICONS?</a:t>
            </a:r>
            <a:endParaRPr b="1" sz="1000"/>
          </a:p>
          <a:p>
            <a:pPr indent="0" lvl="0" marL="0" rtl="0" algn="l">
              <a:spcBef>
                <a:spcPts val="0"/>
              </a:spcBef>
              <a:spcAft>
                <a:spcPts val="0"/>
              </a:spcAft>
              <a:buNone/>
            </a:pPr>
            <a:r>
              <a:rPr lang="en-GB" sz="1000" u="sng">
                <a:solidFill>
                  <a:schemeClr val="hlink"/>
                </a:solidFill>
                <a:hlinkClick r:id="rId26"/>
              </a:rPr>
              <a:t>https://www.flaticon.com/</a:t>
            </a:r>
            <a:endParaRPr sz="1000"/>
          </a:p>
          <a:p>
            <a:pPr indent="0" lvl="0" marL="0" rtl="0" algn="l">
              <a:spcBef>
                <a:spcPts val="0"/>
              </a:spcBef>
              <a:spcAft>
                <a:spcPts val="0"/>
              </a:spcAft>
              <a:buNone/>
            </a:pPr>
            <a:r>
              <a:rPr lang="en-GB" sz="1000" u="sng">
                <a:solidFill>
                  <a:schemeClr val="hlink"/>
                </a:solidFill>
                <a:hlinkClick r:id="rId27"/>
              </a:rPr>
              <a:t>https://thenounproject.com/</a:t>
            </a:r>
            <a:endParaRPr sz="1000"/>
          </a:p>
          <a:p>
            <a:pPr indent="0" lvl="0" marL="0" rtl="0" algn="l">
              <a:spcBef>
                <a:spcPts val="0"/>
              </a:spcBef>
              <a:spcAft>
                <a:spcPts val="0"/>
              </a:spcAft>
              <a:buNone/>
            </a:pPr>
            <a:r>
              <a:rPr lang="en-GB" sz="1000" u="sng">
                <a:solidFill>
                  <a:schemeClr val="hlink"/>
                </a:solidFill>
                <a:hlinkClick r:id="rId28"/>
              </a:rPr>
              <a:t>https://icons8.com/</a:t>
            </a:r>
            <a:endParaRPr sz="1000"/>
          </a:p>
          <a:p>
            <a:pPr indent="0" lvl="0" marL="0" rtl="0" algn="l">
              <a:spcBef>
                <a:spcPts val="0"/>
              </a:spcBef>
              <a:spcAft>
                <a:spcPts val="0"/>
              </a:spcAft>
              <a:buNone/>
            </a:pPr>
            <a:r>
              <a:rPr lang="en-GB" sz="1000" u="sng">
                <a:solidFill>
                  <a:schemeClr val="hlink"/>
                </a:solidFill>
                <a:hlinkClick r:id="rId29"/>
              </a:rPr>
              <a:t>https://freeicons.io/</a:t>
            </a:r>
            <a:endParaRPr sz="1000"/>
          </a:p>
          <a:p>
            <a:pPr indent="0" lvl="0" marL="0" rtl="0" algn="l">
              <a:spcBef>
                <a:spcPts val="0"/>
              </a:spcBef>
              <a:spcAft>
                <a:spcPts val="0"/>
              </a:spcAft>
              <a:buNone/>
            </a:pPr>
            <a:r>
              <a:rPr lang="en-GB" sz="1000" u="sng">
                <a:solidFill>
                  <a:schemeClr val="hlink"/>
                </a:solidFill>
                <a:hlinkClick r:id="rId30"/>
              </a:rPr>
              <a:t>https://www.canva.com/learn/free-icons-download/</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GB" sz="1000"/>
              <a:t>Charts?</a:t>
            </a:r>
            <a:endParaRPr b="1" sz="1000"/>
          </a:p>
          <a:p>
            <a:pPr indent="0" lvl="0" marL="0" rtl="0" algn="l">
              <a:spcBef>
                <a:spcPts val="0"/>
              </a:spcBef>
              <a:spcAft>
                <a:spcPts val="0"/>
              </a:spcAft>
              <a:buNone/>
            </a:pPr>
            <a:r>
              <a:rPr lang="en-GB" sz="1000" u="sng">
                <a:solidFill>
                  <a:schemeClr val="hlink"/>
                </a:solidFill>
                <a:hlinkClick r:id="rId31"/>
              </a:rPr>
              <a:t>https://www.chartjs.org/</a:t>
            </a:r>
            <a:endParaRPr sz="1000"/>
          </a:p>
          <a:p>
            <a:pPr indent="0" lvl="0" marL="0" rtl="0" algn="l">
              <a:spcBef>
                <a:spcPts val="0"/>
              </a:spcBef>
              <a:spcAft>
                <a:spcPts val="0"/>
              </a:spcAft>
              <a:buNone/>
            </a:pPr>
            <a:r>
              <a:rPr lang="en-GB" sz="1000" u="sng">
                <a:solidFill>
                  <a:schemeClr val="hlink"/>
                </a:solidFill>
                <a:hlinkClick r:id="rId32"/>
              </a:rPr>
              <a:t>https://repl.it/@malcolmyam/wk0x-simplecharts#index.html</a:t>
            </a:r>
            <a:endParaRPr sz="1000"/>
          </a:p>
          <a:p>
            <a:pPr indent="0" lvl="0" marL="0" rtl="0" algn="l">
              <a:spcBef>
                <a:spcPts val="0"/>
              </a:spcBef>
              <a:spcAft>
                <a:spcPts val="0"/>
              </a:spcAft>
              <a:buNone/>
            </a:pPr>
            <a:r>
              <a:t/>
            </a:r>
            <a:endParaRPr b="1"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1055" name="Google Shape;1055;p8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056" name="Google Shape;1056;p86"/>
          <p:cNvSpPr txBox="1"/>
          <p:nvPr>
            <p:ph idx="12" type="sldNum"/>
          </p:nvPr>
        </p:nvSpPr>
        <p:spPr>
          <a:xfrm>
            <a:off x="8472458" y="35411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57" name="Google Shape;1057;p8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58" name="Google Shape;1058;p86"/>
          <p:cNvPicPr preferRelativeResize="0"/>
          <p:nvPr/>
        </p:nvPicPr>
        <p:blipFill rotWithShape="1">
          <a:blip r:embed="rId33">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Return the values of all properties as an array.</a:t>
            </a:r>
            <a:br>
              <a:rPr lang="en-GB"/>
            </a:br>
            <a:br>
              <a:rPr lang="en-GB"/>
            </a:br>
            <a:r>
              <a:rPr lang="en-GB"/>
              <a:t>Usage:</a:t>
            </a:r>
            <a:endParaRPr/>
          </a:p>
          <a:p>
            <a:pPr indent="0" lvl="0" marL="0" rtl="0" algn="l">
              <a:spcBef>
                <a:spcPts val="1200"/>
              </a:spcBef>
              <a:spcAft>
                <a:spcPts val="1200"/>
              </a:spcAft>
              <a:buNone/>
            </a:pPr>
            <a:r>
              <a:t/>
            </a:r>
            <a:endParaRPr/>
          </a:p>
        </p:txBody>
      </p:sp>
      <p:sp>
        <p:nvSpPr>
          <p:cNvPr id="147" name="Google Shape;147;p21"/>
          <p:cNvSpPr txBox="1"/>
          <p:nvPr/>
        </p:nvSpPr>
        <p:spPr>
          <a:xfrm>
            <a:off x="379500" y="2231875"/>
            <a:ext cx="8452800" cy="22524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lang="en-GB" sz="1300">
                <a:highlight>
                  <a:srgbClr val="FFFFFE"/>
                </a:highlight>
                <a:latin typeface="Consolas"/>
                <a:ea typeface="Consolas"/>
                <a:cs typeface="Consolas"/>
                <a:sym typeface="Consolas"/>
              </a:rPr>
              <a:t>let book = {</a:t>
            </a:r>
            <a:endParaRPr sz="13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300">
                <a:highlight>
                  <a:srgbClr val="FFFFFE"/>
                </a:highlight>
                <a:latin typeface="Consolas"/>
                <a:ea typeface="Consolas"/>
                <a:cs typeface="Consolas"/>
                <a:sym typeface="Consolas"/>
              </a:rPr>
              <a:t> "title": "The Lord of the Rings",</a:t>
            </a:r>
            <a:endParaRPr sz="13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300">
                <a:highlight>
                  <a:srgbClr val="FFFFFE"/>
                </a:highlight>
                <a:latin typeface="Consolas"/>
                <a:ea typeface="Consolas"/>
                <a:cs typeface="Consolas"/>
                <a:sym typeface="Consolas"/>
              </a:rPr>
              <a:t> "author": "JRR Tolkien",</a:t>
            </a:r>
            <a:endParaRPr sz="13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300">
                <a:highlight>
                  <a:srgbClr val="FFFFFE"/>
                </a:highlight>
                <a:latin typeface="Consolas"/>
                <a:ea typeface="Consolas"/>
                <a:cs typeface="Consolas"/>
                <a:sym typeface="Consolas"/>
              </a:rPr>
              <a:t> "ISBN":"123-123-123-123",</a:t>
            </a:r>
            <a:endParaRPr sz="13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300">
                <a:highlight>
                  <a:srgbClr val="FFFFFE"/>
                </a:highlight>
                <a:latin typeface="Consolas"/>
                <a:ea typeface="Consolas"/>
                <a:cs typeface="Consolas"/>
                <a:sym typeface="Consolas"/>
              </a:rPr>
              <a:t> "pages": 7220</a:t>
            </a:r>
            <a:endParaRPr sz="13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300">
                <a:highlight>
                  <a:srgbClr val="FFFFFE"/>
                </a:highlight>
                <a:latin typeface="Consolas"/>
                <a:ea typeface="Consolas"/>
                <a:cs typeface="Consolas"/>
                <a:sym typeface="Consolas"/>
              </a:rPr>
              <a:t>}</a:t>
            </a:r>
            <a:endParaRPr sz="13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t/>
            </a:r>
            <a:endParaRPr sz="1300">
              <a:highlight>
                <a:srgbClr val="FFFFFE"/>
              </a:highlight>
              <a:latin typeface="Consolas"/>
              <a:ea typeface="Consolas"/>
              <a:cs typeface="Consolas"/>
              <a:sym typeface="Consolas"/>
            </a:endParaRPr>
          </a:p>
          <a:p>
            <a:pPr indent="0" lvl="0" marL="0" rtl="0" algn="l">
              <a:lnSpc>
                <a:spcPct val="133333"/>
              </a:lnSpc>
              <a:spcBef>
                <a:spcPts val="0"/>
              </a:spcBef>
              <a:spcAft>
                <a:spcPts val="0"/>
              </a:spcAft>
              <a:buNone/>
            </a:pPr>
            <a:r>
              <a:rPr lang="en-GB" sz="1300">
                <a:highlight>
                  <a:srgbClr val="FFFFFE"/>
                </a:highlight>
                <a:latin typeface="Consolas"/>
                <a:ea typeface="Consolas"/>
                <a:cs typeface="Consolas"/>
                <a:sym typeface="Consolas"/>
              </a:rPr>
              <a:t>console.log("Object.values(book) =&gt;", Object.values(book));</a:t>
            </a:r>
            <a:endParaRPr sz="1300">
              <a:highlight>
                <a:srgbClr val="FFFFFE"/>
              </a:highlight>
              <a:latin typeface="Consolas"/>
              <a:ea typeface="Consolas"/>
              <a:cs typeface="Consolas"/>
              <a:sym typeface="Consolas"/>
            </a:endParaRPr>
          </a:p>
        </p:txBody>
      </p:sp>
      <p:sp>
        <p:nvSpPr>
          <p:cNvPr id="148" name="Google Shape;148;p21"/>
          <p:cNvSpPr txBox="1"/>
          <p:nvPr/>
        </p:nvSpPr>
        <p:spPr>
          <a:xfrm>
            <a:off x="5373700" y="2156100"/>
            <a:ext cx="3226500" cy="615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nsolas"/>
                <a:ea typeface="Consolas"/>
                <a:cs typeface="Consolas"/>
                <a:sym typeface="Consolas"/>
              </a:rPr>
              <a:t>[ 'The Lord of the Rings', 'JRR Tolkien', '123-123-123-123', 7220 ];</a:t>
            </a:r>
            <a:endParaRPr>
              <a:latin typeface="Consolas"/>
              <a:ea typeface="Consolas"/>
              <a:cs typeface="Consolas"/>
              <a:sym typeface="Consolas"/>
            </a:endParaRPr>
          </a:p>
        </p:txBody>
      </p:sp>
      <p:sp>
        <p:nvSpPr>
          <p:cNvPr id="149" name="Google Shape;149;p21"/>
          <p:cNvSpPr txBox="1"/>
          <p:nvPr/>
        </p:nvSpPr>
        <p:spPr>
          <a:xfrm>
            <a:off x="1512750" y="394450"/>
            <a:ext cx="61185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Object.values()</a:t>
            </a:r>
            <a:endParaRPr sz="800">
              <a:solidFill>
                <a:srgbClr val="3B41C9"/>
              </a:solidFill>
            </a:endParaRPr>
          </a:p>
        </p:txBody>
      </p:sp>
      <p:sp>
        <p:nvSpPr>
          <p:cNvPr id="150" name="Google Shape;150;p2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51" name="Google Shape;151;p21"/>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52" name="Google Shape;152;p2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There are a number of methods that you can use on an object. We'll go through the most common of those methods.</a:t>
            </a:r>
            <a:endParaRPr/>
          </a:p>
        </p:txBody>
      </p:sp>
      <p:sp>
        <p:nvSpPr>
          <p:cNvPr id="158" name="Google Shape;158;p22"/>
          <p:cNvSpPr txBox="1"/>
          <p:nvPr/>
        </p:nvSpPr>
        <p:spPr>
          <a:xfrm>
            <a:off x="1512750" y="394450"/>
            <a:ext cx="61185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Object Methods</a:t>
            </a:r>
            <a:endParaRPr sz="800">
              <a:solidFill>
                <a:srgbClr val="3B41C9"/>
              </a:solidFill>
            </a:endParaRPr>
          </a:p>
        </p:txBody>
      </p:sp>
      <p:sp>
        <p:nvSpPr>
          <p:cNvPr id="159" name="Google Shape;159;p2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60" name="Google Shape;160;p22"/>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61" name="Google Shape;161;p2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